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76" r:id="rId3"/>
    <p:sldId id="257" r:id="rId4"/>
    <p:sldId id="396" r:id="rId5"/>
    <p:sldId id="258" r:id="rId6"/>
    <p:sldId id="397" r:id="rId7"/>
    <p:sldId id="382" r:id="rId8"/>
    <p:sldId id="259" r:id="rId9"/>
    <p:sldId id="263" r:id="rId10"/>
    <p:sldId id="260" r:id="rId11"/>
    <p:sldId id="261" r:id="rId12"/>
    <p:sldId id="262" r:id="rId13"/>
    <p:sldId id="264" r:id="rId14"/>
    <p:sldId id="265" r:id="rId15"/>
    <p:sldId id="377" r:id="rId16"/>
    <p:sldId id="380" r:id="rId17"/>
    <p:sldId id="268" r:id="rId18"/>
    <p:sldId id="361" r:id="rId19"/>
    <p:sldId id="368" r:id="rId20"/>
    <p:sldId id="269" r:id="rId21"/>
    <p:sldId id="353" r:id="rId22"/>
    <p:sldId id="369" r:id="rId23"/>
    <p:sldId id="270" r:id="rId24"/>
    <p:sldId id="378" r:id="rId25"/>
    <p:sldId id="354" r:id="rId26"/>
    <p:sldId id="371" r:id="rId27"/>
    <p:sldId id="372" r:id="rId28"/>
    <p:sldId id="355" r:id="rId29"/>
    <p:sldId id="391" r:id="rId30"/>
    <p:sldId id="386" r:id="rId31"/>
    <p:sldId id="357" r:id="rId32"/>
    <p:sldId id="358" r:id="rId33"/>
    <p:sldId id="392" r:id="rId34"/>
    <p:sldId id="387" r:id="rId35"/>
    <p:sldId id="388" r:id="rId36"/>
    <p:sldId id="360" r:id="rId37"/>
    <p:sldId id="359" r:id="rId38"/>
    <p:sldId id="277" r:id="rId39"/>
    <p:sldId id="379" r:id="rId40"/>
    <p:sldId id="281" r:id="rId41"/>
    <p:sldId id="283" r:id="rId42"/>
    <p:sldId id="285" r:id="rId43"/>
    <p:sldId id="363" r:id="rId44"/>
    <p:sldId id="389" r:id="rId45"/>
    <p:sldId id="381" r:id="rId46"/>
    <p:sldId id="394" r:id="rId47"/>
    <p:sldId id="364" r:id="rId48"/>
    <p:sldId id="362" r:id="rId49"/>
    <p:sldId id="365" r:id="rId50"/>
    <p:sldId id="366" r:id="rId51"/>
    <p:sldId id="367" r:id="rId52"/>
    <p:sldId id="267" r:id="rId53"/>
    <p:sldId id="373" r:id="rId54"/>
    <p:sldId id="374" r:id="rId55"/>
    <p:sldId id="383" r:id="rId56"/>
    <p:sldId id="384" r:id="rId57"/>
    <p:sldId id="385" r:id="rId58"/>
    <p:sldId id="356" r:id="rId59"/>
    <p:sldId id="280" r:id="rId60"/>
    <p:sldId id="370" r:id="rId61"/>
    <p:sldId id="393" r:id="rId62"/>
    <p:sldId id="266" r:id="rId63"/>
    <p:sldId id="390" r:id="rId64"/>
    <p:sldId id="395" r:id="rId65"/>
  </p:sldIdLst>
  <p:sldSz cx="12192000" cy="6858000"/>
  <p:notesSz cx="6794500" cy="9931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5376E4-BDE6-497B-9B1E-62262F14566C}">
          <p14:sldIdLst>
            <p14:sldId id="256"/>
            <p14:sldId id="376"/>
            <p14:sldId id="257"/>
            <p14:sldId id="396"/>
            <p14:sldId id="258"/>
            <p14:sldId id="397"/>
            <p14:sldId id="382"/>
            <p14:sldId id="259"/>
            <p14:sldId id="263"/>
            <p14:sldId id="260"/>
          </p14:sldIdLst>
        </p14:section>
        <p14:section name="Untitled Section" id="{4AEB3AA0-C9FD-4627-AEB4-024F9EE82CD0}">
          <p14:sldIdLst>
            <p14:sldId id="261"/>
            <p14:sldId id="262"/>
            <p14:sldId id="264"/>
            <p14:sldId id="265"/>
            <p14:sldId id="377"/>
            <p14:sldId id="380"/>
            <p14:sldId id="268"/>
            <p14:sldId id="361"/>
            <p14:sldId id="368"/>
          </p14:sldIdLst>
        </p14:section>
        <p14:section name="Untitled Section" id="{687BA674-6B14-4B0A-A9D4-0BC6E5C0C261}">
          <p14:sldIdLst>
            <p14:sldId id="269"/>
            <p14:sldId id="353"/>
            <p14:sldId id="369"/>
          </p14:sldIdLst>
        </p14:section>
        <p14:section name="Untitled Section" id="{A0D38B3C-1A00-4394-8E0E-0FE59CB062D4}">
          <p14:sldIdLst>
            <p14:sldId id="270"/>
            <p14:sldId id="378"/>
            <p14:sldId id="354"/>
            <p14:sldId id="371"/>
            <p14:sldId id="372"/>
            <p14:sldId id="355"/>
            <p14:sldId id="391"/>
            <p14:sldId id="386"/>
            <p14:sldId id="357"/>
            <p14:sldId id="358"/>
            <p14:sldId id="392"/>
            <p14:sldId id="387"/>
            <p14:sldId id="388"/>
            <p14:sldId id="360"/>
            <p14:sldId id="359"/>
            <p14:sldId id="277"/>
            <p14:sldId id="379"/>
            <p14:sldId id="281"/>
            <p14:sldId id="283"/>
            <p14:sldId id="285"/>
            <p14:sldId id="363"/>
            <p14:sldId id="389"/>
            <p14:sldId id="381"/>
            <p14:sldId id="394"/>
            <p14:sldId id="364"/>
            <p14:sldId id="362"/>
            <p14:sldId id="365"/>
            <p14:sldId id="366"/>
            <p14:sldId id="367"/>
            <p14:sldId id="267"/>
            <p14:sldId id="373"/>
            <p14:sldId id="374"/>
            <p14:sldId id="383"/>
            <p14:sldId id="384"/>
            <p14:sldId id="385"/>
            <p14:sldId id="356"/>
            <p14:sldId id="280"/>
            <p14:sldId id="370"/>
            <p14:sldId id="393"/>
            <p14:sldId id="266"/>
            <p14:sldId id="390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B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2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5F7C-0518-4623-A03D-8F429E2E78B5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D204-4D42-4A31-949B-526B9FFFD3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ja-JP" sz="1200" dirty="0"/>
              <a:t>- Jensen-Shannon centroid on mixture family manifold </a:t>
            </a:r>
          </a:p>
          <a:p>
            <a:pPr marL="457200" lvl="1" indent="0">
              <a:buNone/>
            </a:pPr>
            <a:r>
              <a:rPr lang="en-US" altLang="ja-JP" sz="1200" dirty="0"/>
              <a:t>- Chernoff point on exponential family manifold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/>
              <a:t>	-Fisher-Rao distance and arithmetic-harmonic mean on the SPD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	- Chernoff information and 1D exponential family geometric arc manifolds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93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93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6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({Y_F})^\</a:t>
            </a:r>
            <a:r>
              <a:rPr kumimoji="1" lang="en-US" altLang="ja-JP" dirty="0" err="1"/>
              <a:t>repduality</a:t>
            </a:r>
            <a:r>
              <a:rPr kumimoji="1" lang="en-US" altLang="ja-JP" dirty="0"/>
              <a:t>(\theta_1,\theta_2^\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) = {Y_F^\</a:t>
            </a:r>
            <a:r>
              <a:rPr kumimoji="1" lang="en-US" altLang="ja-JP" dirty="0" err="1"/>
              <a:t>convexduality</a:t>
            </a:r>
            <a:r>
              <a:rPr kumimoji="1" lang="en-US" altLang="ja-JP" dirty="0"/>
              <a:t>}(\theta_2^\</a:t>
            </a:r>
            <a:r>
              <a:rPr kumimoji="1" lang="en-US" altLang="ja-JP" dirty="0" err="1"/>
              <a:t>refduality</a:t>
            </a:r>
            <a:r>
              <a:rPr kumimoji="1" lang="en-US" altLang="ja-JP" dirty="0"/>
              <a:t>,\theta_1)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τ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https://link.springer.com/article/10.1007/s41884-023-00129-6</a:t>
            </a: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Brekelmans+N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Variational representations of annealing paths: Bregman information under monotonic embedding,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78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84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elementary introduction to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(2020): 1100.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1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 and Boltz. "The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burbea-rao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bhattacharyya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57.8 (2011)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α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ε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≅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0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0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421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99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7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"Revisiting Chernoff information with likelihood ratio exponential families."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24.10 (2022): 1400.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"An information-geometric characterization of Chernoff information."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20.3 (2013): 269-272.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 of Gaussian mixture models , IEEE 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80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Nock, Richard, and Frank Nielsen. "Fitting the smallest enclosing Bregman ball."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Machine Learning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2005.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45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215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/>
              <a:t>Legendre-type C</a:t>
            </a:r>
            <a:r>
              <a:rPr kumimoji="1" lang="en-US" altLang="ja-JP" sz="1200" baseline="30000" dirty="0"/>
              <a:t>3</a:t>
            </a:r>
            <a:r>
              <a:rPr kumimoji="1" lang="en-US" altLang="ja-JP" sz="1200" dirty="0"/>
              <a:t> strictly convex generator induces a dually flat space with a BD.</a:t>
            </a:r>
            <a:endParaRPr lang="en-US" altLang="ja-JP" sz="1200" dirty="0"/>
          </a:p>
          <a:p>
            <a:pPr marL="0" indent="0">
              <a:buNone/>
            </a:pPr>
            <a:r>
              <a:rPr kumimoji="1" lang="en-US" altLang="ja-JP" sz="1200" dirty="0"/>
              <a:t>When the generator is an integral from statistical models, </a:t>
            </a:r>
            <a:r>
              <a:rPr kumimoji="1" lang="en-US" altLang="ja-JP" sz="1200" b="1" dirty="0">
                <a:solidFill>
                  <a:schemeClr val="accent4"/>
                </a:solidFill>
              </a:rPr>
              <a:t>reconstruct a statistical divergence</a:t>
            </a:r>
            <a:r>
              <a:rPr kumimoji="1" lang="en-US" altLang="ja-JP" sz="1200" dirty="0"/>
              <a:t>: </a:t>
            </a:r>
          </a:p>
          <a:p>
            <a:pPr marL="0" indent="0">
              <a:buNone/>
            </a:pPr>
            <a:r>
              <a:rPr lang="en-US" altLang="ja-JP" sz="1200" dirty="0"/>
              <a:t>Reverse KLD from cumulants of exponential families, </a:t>
            </a:r>
            <a:r>
              <a:rPr kumimoji="1" lang="en-US" altLang="ja-JP" sz="1200" dirty="0"/>
              <a:t>KLD from negentropies of  mixture families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717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chord gap divergence and a generalization of the Bhattacharyya distance."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Acoustics, Speech and Signal Processing (ICASSP)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285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016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530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Gaëtan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Hadjeres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"Monte Carlo information-geometric structures."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57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366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$$D_{\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,\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^*}(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)=B_F(\theta(p):\theta(q))=Y_{F,F*}(\theta(p):\eta(q))$$$$S_F(\theta_1,\theta_2)=B_{\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}(\theta_1^\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:\theta_2^\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$$$$\</a:t>
            </a:r>
            <a:r>
              <a:rPr kumimoji="1" lang="en-US" altLang="ja-JP" dirty="0" err="1"/>
              <a:t>hatF</a:t>
            </a:r>
            <a:r>
              <a:rPr kumimoji="1" lang="en-US" altLang="ja-JP" dirty="0"/>
              <a:t>(\xi)= F(\theta)+F^*(\eta)$$$$\Theta^\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=\left\{ \theta^\</a:t>
            </a:r>
            <a:r>
              <a:rPr kumimoji="1" lang="en-US" altLang="ja-JP" dirty="0" err="1"/>
              <a:t>uparrow</a:t>
            </a:r>
            <a:r>
              <a:rPr kumimoji="1" lang="en-US" altLang="ja-JP" dirty="0"/>
              <a:t>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 F(\theta)\end{array}\right] \ : \theta\in\Theta\right\}\subset\Xi$$ $$\Xi=\left\{ \xi=\left[\begin{array}{c}\theta\</a:t>
            </a:r>
            <a:r>
              <a:rPr kumimoji="1" lang="en-US" altLang="ja-JP" dirty="0" err="1"/>
              <a:t>cr</a:t>
            </a:r>
            <a:r>
              <a:rPr kumimoji="1" lang="en-US" altLang="ja-JP" dirty="0"/>
              <a:t>\eta  \end{array}\right] \ : (\theta,\eta)\in\Theta\times H\right\}$$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379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535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Very important: measures area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708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4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Σ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"The Bregman chord divergence."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Geometric Science of Information: 4th International Conference, GSI 2019, Toulouse, France, August 27–29, 2019, Proceedings 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2019.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0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α → β,  Bregman chord divergences  → Bregman tangent divergences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2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4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"A note on some information-theoretic divergences between Zeta distributions." </a:t>
            </a:r>
            <a:r>
              <a:rPr lang="en-US" altLang="ja-JP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arXiv:2104.10548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0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A91-DC74-4E6B-D757-4A18E34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A269-0E1D-2481-A7E6-B57437B3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7B55-2F7F-EB59-7C72-2897171E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1CE7-D4DE-4AE5-B902-1C0B563EEE75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8BB-50A6-65D0-75AD-7CE101AD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4FFB5-3015-1104-E588-DA5A2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6CF3-C707-E6A0-50A3-58841AF6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352BF-FAAD-F9DE-E308-2B97605B6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E35-92B0-3D7D-1D8D-E55E3C2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6B39-3592-436F-9123-B1253BD2A9D0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DC07-5412-3A1C-3A29-631D6D71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95FD-FAC6-EA1D-86A3-C5958EAE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6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BA07-5DA1-71A3-5B21-14BB87CA3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948F-B001-1206-7217-EBF8BEEA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1F05-4535-52BF-109E-2D3D7EC6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EB36-7BA3-489C-AFDE-89933F04FDD8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92E4-2DE3-81DD-DA47-ED74957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D2F57-60C2-42EA-7688-9550DCE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7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EB8-A8B4-4D35-8149-E766788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8E0-5EDE-6EC1-8A8D-975D359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733C-150F-0913-4F56-0F1D1B2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84F2-132C-41ED-B85E-D94B6A24C2BA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311F-3921-4FA2-F181-FBE6B00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DFDA-F117-D622-4A51-4E501FA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539991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37C7-CB6C-9700-AD1A-12DA8670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86BB-5600-EEE4-AF8E-7A9DFF99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17A-1416-D21E-CDD7-14DD061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A8FE-649B-4FBA-8846-F65DE6E0C563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60F3-CA77-7A4D-7CC5-9D80861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6E6C-C510-AC12-F313-4533927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988-A236-903D-A56C-97E4CD5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817-9478-D437-E603-3D003C01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5009-88C8-D16C-58A2-09B28196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2EAD7-6D13-5853-44B7-A7CDB54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AC38-2EED-414A-9C31-21F1A49798B5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D6074-134C-534A-1526-4355E38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F2C3-C1EB-32F1-E096-A93E8AA9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C964-AD18-5322-08AF-57EB276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C91E-84E4-4803-1546-DABA4BD6E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67DC-C615-94C0-F9BC-A325E41F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BD1B-9721-612B-81D2-D127E5D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2FFE-07A9-3ED8-F8A2-97EE79C3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EB4A2-52D6-BB35-050E-FC8481A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6BB4-6135-4CE7-A4E7-992D011C26AB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241B1-B7F8-BFF4-A4F6-09961A90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62C2A-9DBD-163F-32A7-3217A0C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1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9734-EB48-3C55-2570-D4DB2398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578E1-3798-5DFD-E8C5-2D2261E6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CFD3-9770-42DF-AC5F-03219F9AE592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6C71E-8DD5-9CC0-27AA-D6DCD719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26BC-5D05-B126-EF49-957A1410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0B15-9443-12C0-0F7E-4B3EA25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7594-77E9-44D9-B3B5-6F7AAD8F2727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744D0-801B-6A25-CAF8-64628A0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B17A-5615-9B0A-7297-FA9F5C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35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A5-5443-6E03-C5A3-36442CF9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EF9-09FC-F3C4-C34A-6453D4F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2776-2A43-7674-7E5D-459FA4832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A390D-3417-CEC0-EF95-EED574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6AC-E744-40FD-80C7-FF16470284EF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1B1-D3EB-F791-937E-C878AF56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1ACC-1FF1-1072-B0A6-61BAA8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16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266-37E8-837B-CD27-05763190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F2B8-EECA-F3B6-9AD1-DE5C2D322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B418-47D4-212C-3D49-892925F0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7D422-506C-47C9-1FCB-A6CA6CE9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6788-FBB3-4063-8DEE-C5DA58CF525D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0A2F-E66F-ACAD-DB43-6853B287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ED6-1BE8-7304-42C8-24A78FBF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7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22FA-2D41-FAE7-2976-A2A0102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29B5-73EC-8654-B6FA-21C4B09F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0F1A-2FC4-5349-0E3A-D8ACBF4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3B4F-AA71-4CAE-B532-7D72ED978FC9}" type="datetime1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21-E522-32E0-5AB9-4285A9BAB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E252-34FE-2B83-4CA0-5D23A288B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226C-95D4-40B8-9E1A-366D243402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99A432-FDCB-F59F-357F-5E870C00351A}"/>
              </a:ext>
            </a:extLst>
          </p:cNvPr>
          <p:cNvSpPr txBox="1">
            <a:spLocks/>
          </p:cNvSpPr>
          <p:nvPr/>
        </p:nvSpPr>
        <p:spPr>
          <a:xfrm>
            <a:off x="669597" y="661369"/>
            <a:ext cx="10971423" cy="1845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Some generalizations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of Bregman divergences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DD130-F35E-C913-7E63-7EBE4FFE95D9}"/>
              </a:ext>
            </a:extLst>
          </p:cNvPr>
          <p:cNvSpPr txBox="1">
            <a:spLocks/>
          </p:cNvSpPr>
          <p:nvPr/>
        </p:nvSpPr>
        <p:spPr>
          <a:xfrm>
            <a:off x="1778139" y="3873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6F54-457F-080F-B6DB-11403FC25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1" y="6159730"/>
            <a:ext cx="2411758" cy="618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D4EF0-729B-9C2F-3A6F-0CB776DA9556}"/>
              </a:ext>
            </a:extLst>
          </p:cNvPr>
          <p:cNvSpPr txBox="1"/>
          <p:nvPr/>
        </p:nvSpPr>
        <p:spPr>
          <a:xfrm>
            <a:off x="5186933" y="5234908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Bayes-Duality</a:t>
            </a:r>
          </a:p>
          <a:p>
            <a:r>
              <a:rPr kumimoji="1" lang="en-US" altLang="ja-JP" sz="2000" b="1" dirty="0"/>
              <a:t>14 June 2024</a:t>
            </a:r>
            <a:endParaRPr kumimoji="1" lang="ja-JP" alt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BBAF-7048-F5C6-5BB7-ED0A3A0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91A7A-A7C7-67A0-2CF3-1B519327F57A}"/>
              </a:ext>
            </a:extLst>
          </p:cNvPr>
          <p:cNvSpPr txBox="1"/>
          <p:nvPr/>
        </p:nvSpPr>
        <p:spPr>
          <a:xfrm>
            <a:off x="2396910" y="2759079"/>
            <a:ext cx="829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>
                <a:solidFill>
                  <a:schemeClr val="accent5"/>
                </a:solidFill>
              </a:rPr>
              <a:t>- </a:t>
            </a:r>
            <a:r>
              <a:rPr lang="en-US" altLang="ja-JP" sz="36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3600" b="1" dirty="0">
                <a:solidFill>
                  <a:schemeClr val="accent5"/>
                </a:solidFill>
              </a:rPr>
              <a:t> and Bregman manifolds -</a:t>
            </a:r>
            <a:endParaRPr lang="ja-JP" altLang="en-US" sz="3600" b="1" dirty="0">
              <a:solidFill>
                <a:schemeClr val="accent5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a pair of generators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2239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may be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reverse duo Bregman pseudo-divergence: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50F0-FBA0-CC65-7F5B-94E83D25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668087"/>
            <a:ext cx="11887200" cy="498646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Consider n truncated densities </a:t>
            </a:r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l-GR" altLang="ja-JP" i="0" dirty="0">
                <a:effectLst/>
              </a:rPr>
              <a:t>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i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 </a:t>
            </a:r>
            <a:r>
              <a:rPr lang="en-US" altLang="ja-JP" i="0" baseline="-25000" dirty="0" err="1">
                <a:effectLst/>
              </a:rPr>
              <a:t>i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with potentially different supports </a:t>
            </a:r>
            <a:r>
              <a:rPr lang="en-US" altLang="ja-JP" dirty="0"/>
              <a:t>X</a:t>
            </a:r>
            <a:r>
              <a:rPr lang="en-US" altLang="ja-JP" baseline="-25000" dirty="0"/>
              <a:t>i</a:t>
            </a:r>
            <a:r>
              <a:rPr lang="ja-JP" altLang="en-US" i="0" dirty="0">
                <a:effectLst/>
              </a:rPr>
              <a:t> ⊆ </a:t>
            </a:r>
            <a:r>
              <a:rPr lang="en-US" altLang="ja-JP" dirty="0"/>
              <a:t>X</a:t>
            </a:r>
            <a:r>
              <a:rPr lang="en-US" altLang="ja-JP" baseline="-25000" dirty="0"/>
              <a:t>  </a:t>
            </a:r>
            <a:r>
              <a:rPr lang="en-US" altLang="ja-JP" dirty="0"/>
              <a:t>: e.g., </a:t>
            </a:r>
            <a:r>
              <a:rPr lang="en-US" altLang="ja-JP" dirty="0" err="1">
                <a:solidFill>
                  <a:schemeClr val="accent4"/>
                </a:solidFill>
              </a:rPr>
              <a:t>Zipf’s</a:t>
            </a:r>
            <a:r>
              <a:rPr lang="en-US" altLang="ja-JP" dirty="0">
                <a:solidFill>
                  <a:schemeClr val="accent4"/>
                </a:solidFill>
              </a:rPr>
              <a:t> distributions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Cluster those distributions using </a:t>
            </a:r>
            <a:r>
              <a:rPr lang="en-US" altLang="ja-JP" b="1" dirty="0">
                <a:solidFill>
                  <a:srgbClr val="FF0000"/>
                </a:solidFill>
              </a:rPr>
              <a:t>full support X prototypes</a:t>
            </a:r>
            <a:r>
              <a:rPr lang="en-US" altLang="ja-JP" dirty="0"/>
              <a:t>: e.g., </a:t>
            </a:r>
            <a:r>
              <a:rPr lang="en-US" altLang="ja-JP" dirty="0">
                <a:solidFill>
                  <a:schemeClr val="accent4"/>
                </a:solidFill>
              </a:rPr>
              <a:t>Zeta distributions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Objective is a la “k-means”: minimize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Σ</a:t>
            </a:r>
            <a:r>
              <a:rPr lang="en-US" altLang="ja-JP" b="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 D</a:t>
            </a:r>
            <a:r>
              <a:rPr lang="en-US" altLang="ja-JP" baseline="-25000" dirty="0"/>
              <a:t>KL</a:t>
            </a:r>
            <a:r>
              <a:rPr lang="en-US" altLang="ja-JP" dirty="0"/>
              <a:t>[p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latin typeface="Source Sans Pro" panose="020B0503030403020204" pitchFamily="34" charset="0"/>
              </a:rPr>
              <a:t>i</a:t>
            </a:r>
            <a:r>
              <a:rPr lang="en-US" altLang="ja-JP" dirty="0"/>
              <a:t>)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: {q</a:t>
            </a:r>
            <a:r>
              <a:rPr lang="en-US" altLang="ja-JP" dirty="0"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dirty="0"/>
              <a:t>) : j in {1,…,k} }</a:t>
            </a:r>
            <a:r>
              <a:rPr lang="en-US" altLang="ja-JP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]  </a:t>
            </a:r>
          </a:p>
          <a:p>
            <a:endParaRPr kumimoji="1"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Duo Bregman k-means </a:t>
            </a:r>
            <a:r>
              <a:rPr lang="en-US" altLang="ja-JP" dirty="0"/>
              <a:t>algorithm as an extension of Bregman k-means</a:t>
            </a:r>
          </a:p>
          <a:p>
            <a:r>
              <a:rPr lang="en-US" altLang="ja-JP" dirty="0"/>
              <a:t>Example: Cluster </a:t>
            </a:r>
            <a:r>
              <a:rPr lang="en-US" altLang="ja-JP" dirty="0" err="1"/>
              <a:t>Zipf’s</a:t>
            </a:r>
            <a:r>
              <a:rPr lang="en-US" altLang="ja-JP" dirty="0"/>
              <a:t> distributions from word frequencies in a collection of translations of a renown book. </a:t>
            </a:r>
            <a:r>
              <a:rPr lang="en-US" altLang="ja-JP" sz="2200" dirty="0"/>
              <a:t>Find similarities of word frequency in languages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67C6-D8ED-C516-797A-D7ACE640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9253"/>
            <a:ext cx="1168697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Application of duo Bregman divergences:</a:t>
            </a:r>
            <a:br>
              <a:rPr kumimoji="1" lang="en-US" altLang="ja-JP" sz="4000" b="1" dirty="0">
                <a:solidFill>
                  <a:schemeClr val="accent5"/>
                </a:solidFill>
              </a:rPr>
            </a:br>
            <a:r>
              <a:rPr kumimoji="1" lang="en-US" altLang="ja-JP" sz="4000" b="1" dirty="0">
                <a:solidFill>
                  <a:schemeClr val="accent5"/>
                </a:solidFill>
              </a:rPr>
              <a:t>Clustering distributions with different supports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3698C-B073-1878-D0E3-FEDE2DF1B2C5}"/>
              </a:ext>
            </a:extLst>
          </p:cNvPr>
          <p:cNvSpPr txBox="1"/>
          <p:nvPr/>
        </p:nvSpPr>
        <p:spPr>
          <a:xfrm>
            <a:off x="6793376" y="3948735"/>
            <a:ext cx="488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i="0" dirty="0">
                <a:effectLst/>
              </a:rPr>
              <a:t>This ensures that q(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λ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j</a:t>
            </a:r>
            <a:r>
              <a:rPr lang="en-US" altLang="ja-JP" sz="2400" dirty="0"/>
              <a:t>)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sz="2400" dirty="0"/>
              <a:t> p</a:t>
            </a:r>
            <a:r>
              <a:rPr lang="en-US" altLang="ja-JP" sz="2400" i="0" dirty="0">
                <a:effectLst/>
              </a:rPr>
              <a:t>(</a:t>
            </a:r>
            <a:r>
              <a:rPr lang="en-US" altLang="ja-JP" sz="2400" dirty="0"/>
              <a:t>x|</a:t>
            </a:r>
            <a:r>
              <a:rPr lang="el-GR" altLang="ja-JP" sz="2400" i="0" dirty="0">
                <a:effectLst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 err="1">
                <a:latin typeface="Source Sans Pro" panose="020B0503030403020204" pitchFamily="34" charset="0"/>
              </a:rPr>
              <a:t>i</a:t>
            </a:r>
            <a:r>
              <a:rPr lang="en-US" altLang="ja-JP" sz="2400" dirty="0"/>
              <a:t>) </a:t>
            </a:r>
            <a:endParaRPr lang="en-US" altLang="ja-JP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13E3-72DD-B541-A71C-57D1615C9881}"/>
              </a:ext>
            </a:extLst>
          </p:cNvPr>
          <p:cNvSpPr txBox="1"/>
          <p:nvPr/>
        </p:nvSpPr>
        <p:spPr>
          <a:xfrm>
            <a:off x="8278626" y="6581645"/>
            <a:ext cx="36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MaxEnt’22, arXiv:2104.10548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021AB-AC0F-00E9-44A8-299934C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462" y="6651503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84976-C115-C66E-32A2-BBF78D1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14" y="2389311"/>
            <a:ext cx="321945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B6B3B-17BD-9F1A-1DD7-66BFE40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55" y="2353820"/>
            <a:ext cx="1900272" cy="90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2286-486A-9867-36C6-83E95B20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7" y="3666221"/>
            <a:ext cx="1806581" cy="89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B80A-5FA5-7BF5-0C96-DDB7873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819" y="52964"/>
            <a:ext cx="1866061" cy="14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dirty="0"/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involution: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43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74C2-28D7-334C-24DD-85014EC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8255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Solo and duo </a:t>
            </a:r>
            <a:r>
              <a:rPr lang="en-US" altLang="ja-JP" b="1" dirty="0" err="1">
                <a:solidFill>
                  <a:schemeClr val="accent5"/>
                </a:solidFill>
              </a:rPr>
              <a:t>Fenchel</a:t>
            </a:r>
            <a:r>
              <a:rPr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2B1B-91B0-3E23-30A6-43709F30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62972"/>
            <a:ext cx="11582400" cy="541054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Young inequality: 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baseline="-25000" dirty="0">
                <a:effectLst/>
              </a:rPr>
              <a:t>1</a:t>
            </a:r>
            <a:r>
              <a:rPr kumimoji="1" lang="en-US" altLang="ja-JP" dirty="0"/>
              <a:t>)+F* (</a:t>
            </a:r>
            <a:r>
              <a:rPr lang="el-GR" altLang="ja-JP" dirty="0"/>
              <a:t>η</a:t>
            </a:r>
            <a:r>
              <a:rPr lang="en-US" altLang="ja-JP" baseline="-25000" dirty="0"/>
              <a:t>2</a:t>
            </a:r>
            <a:r>
              <a:rPr kumimoji="1" lang="en-US" altLang="ja-JP" dirty="0"/>
              <a:t>)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</a:t>
            </a:r>
            <a:r>
              <a:rPr kumimoji="1" lang="en-US" altLang="ja-JP" dirty="0"/>
              <a:t>&lt;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i="0" baseline="-25000" dirty="0">
                <a:effectLst/>
              </a:rPr>
              <a:t>1 ,</a:t>
            </a:r>
            <a:r>
              <a:rPr lang="el-GR" altLang="ja-JP" dirty="0"/>
              <a:t> η</a:t>
            </a:r>
            <a:r>
              <a:rPr lang="en-US" altLang="ja-JP" baseline="-25000" dirty="0"/>
              <a:t>2</a:t>
            </a:r>
            <a:r>
              <a:rPr lang="en-US" altLang="ja-JP" dirty="0"/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kumimoji="1" lang="en-US" altLang="ja-JP" dirty="0"/>
              <a:t> with equality when </a:t>
            </a:r>
            <a:r>
              <a:rPr lang="el-GR" altLang="ja-JP" dirty="0"/>
              <a:t>η</a:t>
            </a:r>
            <a:r>
              <a:rPr lang="en-US" altLang="ja-JP" baseline="-25000" dirty="0"/>
              <a:t>2 </a:t>
            </a:r>
            <a:r>
              <a:rPr lang="en-US" altLang="ja-JP" dirty="0"/>
              <a:t>=</a:t>
            </a:r>
            <a:r>
              <a:rPr lang="el-GR" altLang="ja-JP" dirty="0"/>
              <a:t>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baseline="-25000" dirty="0"/>
              <a:t>1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  <a:p>
            <a:r>
              <a:rPr lang="en-US" altLang="ja-JP" dirty="0"/>
              <a:t> Build the </a:t>
            </a:r>
            <a:r>
              <a:rPr lang="en-US" altLang="ja-JP" sz="2800" dirty="0" err="1"/>
              <a:t>Fenchel</a:t>
            </a:r>
            <a:r>
              <a:rPr lang="en-US" altLang="ja-JP" sz="2800" dirty="0"/>
              <a:t>-Young divergence from the inequality: </a:t>
            </a:r>
            <a:r>
              <a:rPr lang="en-US" altLang="ja-JP" sz="2800" dirty="0" err="1"/>
              <a:t>lhs-rhs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en-US" altLang="ja-JP" dirty="0"/>
              <a:t>                      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F, F*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 F 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)+F* 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1 ,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 ≥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0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Legendre transform reverses majorization order: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800" dirty="0"/>
              <a:t>                F</a:t>
            </a:r>
            <a:r>
              <a:rPr lang="en-US" altLang="ja-JP" sz="2800" baseline="-25000" dirty="0"/>
              <a:t>1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≥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dirty="0"/>
              <a:t>) ⇔  F</a:t>
            </a:r>
            <a:r>
              <a:rPr lang="en-US" altLang="ja-JP" sz="2800" baseline="-25000" dirty="0"/>
              <a:t>1</a:t>
            </a:r>
            <a:r>
              <a:rPr lang="en-US" altLang="ja-JP" baseline="30000" dirty="0"/>
              <a:t>*(</a:t>
            </a:r>
            <a:r>
              <a:rPr lang="el-GR" altLang="ja-JP" dirty="0"/>
              <a:t>η</a:t>
            </a:r>
            <a:r>
              <a:rPr lang="en-US" altLang="ja-JP" sz="2800" dirty="0"/>
              <a:t>) </a:t>
            </a:r>
            <a:r>
              <a:rPr lang="ja-JP" altLang="en-US" sz="2800" i="0" dirty="0">
                <a:effectLst/>
                <a:latin typeface="Source Sans Pro" panose="020B0503030403020204" pitchFamily="34" charset="0"/>
              </a:rPr>
              <a:t>≤  </a:t>
            </a:r>
            <a:r>
              <a:rPr lang="en-US" altLang="ja-JP" sz="2800" dirty="0"/>
              <a:t>F</a:t>
            </a:r>
            <a:r>
              <a:rPr lang="en-US" altLang="ja-JP" sz="2800" baseline="-25000" dirty="0"/>
              <a:t>2</a:t>
            </a:r>
            <a:r>
              <a:rPr lang="en-US" altLang="ja-JP" dirty="0"/>
              <a:t>*</a:t>
            </a:r>
            <a:r>
              <a:rPr lang="en-US" altLang="ja-JP" sz="2800" dirty="0"/>
              <a:t>(</a:t>
            </a:r>
            <a:r>
              <a:rPr lang="el-GR" altLang="ja-JP" dirty="0"/>
              <a:t>η</a:t>
            </a:r>
            <a:r>
              <a:rPr lang="en-US" altLang="ja-JP" sz="2800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Duo </a:t>
            </a:r>
            <a:r>
              <a:rPr lang="en-US" altLang="ja-JP" sz="2800" b="1" dirty="0" err="1">
                <a:solidFill>
                  <a:srgbClr val="FF0000"/>
                </a:solidFill>
              </a:rPr>
              <a:t>Fenchel</a:t>
            </a:r>
            <a:r>
              <a:rPr lang="en-US" altLang="ja-JP" sz="2800" b="1" dirty="0">
                <a:solidFill>
                  <a:srgbClr val="FF0000"/>
                </a:solidFill>
              </a:rPr>
              <a:t>-Young divergence</a:t>
            </a:r>
            <a:r>
              <a:rPr lang="en-US" altLang="ja-JP" sz="2800" dirty="0"/>
              <a:t>:</a:t>
            </a:r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49E64-6C7D-AEBC-5A95-252812FE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5524500"/>
            <a:ext cx="8039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B9C23-692B-E6D0-0E09-3A2FFB069A53}"/>
              </a:ext>
            </a:extLst>
          </p:cNvPr>
          <p:cNvSpPr txBox="1"/>
          <p:nvPr/>
        </p:nvSpPr>
        <p:spPr>
          <a:xfrm>
            <a:off x="2551604" y="6492240"/>
            <a:ext cx="89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Amari, Shun-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ichi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Differential-geometrical methods in statistics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Vol. 28. Springer, 1985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4C53-B490-17D3-0420-1DD9F32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C12547-B972-CD76-C257-2D4EB0F59BDF}"/>
              </a:ext>
            </a:extLst>
          </p:cNvPr>
          <p:cNvSpPr/>
          <p:nvPr/>
        </p:nvSpPr>
        <p:spPr>
          <a:xfrm>
            <a:off x="4282068" y="3166946"/>
            <a:ext cx="2843561" cy="3568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06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b="1" dirty="0" err="1">
                <a:solidFill>
                  <a:srgbClr val="FF0000"/>
                </a:solidFill>
              </a:rPr>
              <a:t>Biduality</a:t>
            </a:r>
            <a:r>
              <a:rPr lang="en-US" altLang="ja-JP" b="1" dirty="0">
                <a:solidFill>
                  <a:srgbClr val="FF0000"/>
                </a:solidFill>
              </a:rPr>
              <a:t> and Bregman manifolds</a:t>
            </a:r>
          </a:p>
          <a:p>
            <a:pPr marL="0" indent="0">
              <a:buNone/>
            </a:pPr>
            <a:r>
              <a:rPr lang="en-US" altLang="ja-JP" sz="2600" dirty="0"/>
              <a:t>	 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chemeClr val="bg2"/>
                </a:solidFill>
              </a:rPr>
              <a:t>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divergence with respect to comparative convexity</a:t>
            </a:r>
          </a:p>
          <a:p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93D0-D4B4-258F-8209-BC5EAFCE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BA3775-232D-EB32-3CB8-72DEDC96902F}"/>
              </a:ext>
            </a:extLst>
          </p:cNvPr>
          <p:cNvSpPr txBox="1">
            <a:spLocks/>
          </p:cNvSpPr>
          <p:nvPr/>
        </p:nvSpPr>
        <p:spPr>
          <a:xfrm>
            <a:off x="94845" y="373133"/>
            <a:ext cx="12002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>
                <a:solidFill>
                  <a:schemeClr val="accent5"/>
                </a:solidFill>
              </a:rPr>
              <a:t>Biduality</a:t>
            </a:r>
            <a:r>
              <a:rPr lang="en-US" altLang="ja-JP" sz="5400" b="1" dirty="0">
                <a:solidFill>
                  <a:schemeClr val="accent5"/>
                </a:solidFill>
              </a:rPr>
              <a:t> reference/representation</a:t>
            </a:r>
            <a:endParaRPr lang="ja-JP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5788-38ED-AAF1-3339-F990B3C9F62A}"/>
              </a:ext>
            </a:extLst>
          </p:cNvPr>
          <p:cNvSpPr txBox="1"/>
          <p:nvPr/>
        </p:nvSpPr>
        <p:spPr>
          <a:xfrm>
            <a:off x="434835" y="1325965"/>
            <a:ext cx="10766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Legendre-</a:t>
            </a:r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 transformation * induces two functions:</a:t>
            </a:r>
          </a:p>
          <a:p>
            <a:r>
              <a:rPr lang="ja-JP" altLang="en-US" sz="2800" b="0" i="0" dirty="0">
                <a:effectLst/>
              </a:rPr>
              <a:t>❶ </a:t>
            </a:r>
            <a:r>
              <a:rPr lang="en-US" altLang="ja-JP" sz="2800" b="0" i="0" dirty="0">
                <a:effectLst/>
              </a:rPr>
              <a:t>a</a:t>
            </a:r>
            <a:r>
              <a:rPr lang="en-US" altLang="ja-JP" sz="2800" dirty="0"/>
              <a:t> </a:t>
            </a:r>
            <a:r>
              <a:rPr kumimoji="1" lang="en-US" altLang="ja-JP" sz="2800" dirty="0"/>
              <a:t>convex conjugate function F*(.</a:t>
            </a:r>
            <a:r>
              <a:rPr lang="en-US" altLang="ja-JP" sz="2800" dirty="0"/>
              <a:t>) :       </a:t>
            </a:r>
            <a:r>
              <a:rPr lang="el-GR" altLang="ja-JP" sz="2800" dirty="0"/>
              <a:t>η</a:t>
            </a:r>
            <a:r>
              <a:rPr lang="en-US" altLang="ja-JP" sz="2800" dirty="0"/>
              <a:t>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1" lang="en-US" altLang="ja-JP" sz="2800" dirty="0"/>
              <a:t>F*(</a:t>
            </a:r>
            <a:r>
              <a:rPr lang="el-GR" altLang="ja-JP" sz="2800" dirty="0"/>
              <a:t>η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kumimoji="1" lang="en-US" altLang="ja-JP" sz="2800" dirty="0"/>
              <a:t>a gradient map:</a:t>
            </a:r>
            <a:r>
              <a:rPr lang="el-GR" altLang="ja-JP" sz="2800" dirty="0"/>
              <a:t> η</a:t>
            </a:r>
            <a:r>
              <a:rPr lang="en-US" altLang="ja-JP" sz="2800" dirty="0"/>
              <a:t>=</a:t>
            </a:r>
            <a:r>
              <a:rPr lang="el-GR" altLang="ja-JP" sz="2800" dirty="0"/>
              <a:t>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(.):                  </a:t>
            </a:r>
            <a:r>
              <a:rPr lang="el-GR" altLang="ja-JP" sz="2800" i="0" dirty="0">
                <a:effectLst/>
              </a:rPr>
              <a:t>θ 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l-GR" altLang="ja-JP" sz="2800" dirty="0"/>
              <a:t> η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)=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 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A8B6E-A847-3674-E99C-C6D1400D4CAE}"/>
              </a:ext>
            </a:extLst>
          </p:cNvPr>
          <p:cNvSpPr txBox="1"/>
          <p:nvPr/>
        </p:nvSpPr>
        <p:spPr>
          <a:xfrm>
            <a:off x="434835" y="2941637"/>
            <a:ext cx="11322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This yields the interplay of two dualities:</a:t>
            </a:r>
            <a:endParaRPr lang="en-US" altLang="ja-JP" sz="2800" dirty="0"/>
          </a:p>
          <a:p>
            <a:r>
              <a:rPr lang="ja-JP" altLang="en-US" sz="2800" b="0" i="0" dirty="0">
                <a:effectLst/>
              </a:rPr>
              <a:t>❶ </a:t>
            </a:r>
            <a:r>
              <a:rPr kumimoji="1" lang="en-US" altLang="ja-JP" sz="2800" b="1" dirty="0">
                <a:solidFill>
                  <a:srgbClr val="FF66FF"/>
                </a:solidFill>
              </a:rPr>
              <a:t>Reference duality </a:t>
            </a:r>
            <a:r>
              <a:rPr kumimoji="1" lang="en-US" altLang="ja-JP" sz="2800" dirty="0"/>
              <a:t>of divergences: 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(p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:p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):=D(p</a:t>
            </a:r>
            <a:r>
              <a:rPr kumimoji="1" lang="en-US" altLang="ja-JP" sz="2800" baseline="-25000" dirty="0"/>
              <a:t>2:</a:t>
            </a:r>
            <a:r>
              <a:rPr kumimoji="1" lang="en-US" altLang="ja-JP" sz="2800" dirty="0"/>
              <a:t> p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), (D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)</a:t>
            </a:r>
            <a:r>
              <a:rPr kumimoji="1" lang="en-US" altLang="ja-JP" sz="2800" dirty="0">
                <a:solidFill>
                  <a:srgbClr val="FF66FF"/>
                </a:solidFill>
              </a:rPr>
              <a:t>*</a:t>
            </a:r>
            <a:r>
              <a:rPr kumimoji="1" lang="en-US" altLang="ja-JP" sz="2800" dirty="0"/>
              <a:t>=D</a:t>
            </a:r>
          </a:p>
          <a:p>
            <a:r>
              <a:rPr lang="ja-JP" altLang="en-US" sz="2800" b="0" i="0" dirty="0">
                <a:effectLst/>
              </a:rPr>
              <a:t>❷ </a:t>
            </a:r>
            <a:r>
              <a:rPr lang="en-US" altLang="ja-JP" sz="2800" b="1" dirty="0">
                <a:solidFill>
                  <a:schemeClr val="accent6"/>
                </a:solidFill>
              </a:rPr>
              <a:t>Representation duality</a:t>
            </a:r>
            <a:r>
              <a:rPr lang="en-US" altLang="ja-JP" sz="2800" dirty="0"/>
              <a:t>: 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F (</a:t>
            </a:r>
            <a:r>
              <a:rPr lang="el-GR" altLang="ja-JP" sz="2800" i="0" dirty="0">
                <a:effectLst/>
              </a:rPr>
              <a:t>θ</a:t>
            </a:r>
            <a:r>
              <a:rPr kumimoji="1" lang="en-US" altLang="ja-JP" sz="2800" dirty="0"/>
              <a:t>), and 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)</a:t>
            </a:r>
            <a:r>
              <a:rPr lang="en-US" altLang="ja-JP" sz="2800" i="0" dirty="0">
                <a:solidFill>
                  <a:schemeClr val="accent6"/>
                </a:solidFill>
                <a:effectLst/>
              </a:rPr>
              <a:t>*</a:t>
            </a:r>
            <a:r>
              <a:rPr lang="en-US" altLang="ja-JP" sz="2800" i="0" dirty="0">
                <a:effectLst/>
              </a:rPr>
              <a:t>=</a:t>
            </a:r>
            <a:r>
              <a:rPr lang="el-GR" altLang="ja-JP" sz="2800" i="0" dirty="0">
                <a:effectLst/>
              </a:rPr>
              <a:t> θ</a:t>
            </a:r>
            <a:endParaRPr kumimoji="1" lang="ja-JP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C8F6-F863-0BC1-11AF-DE16874CAA07}"/>
              </a:ext>
            </a:extLst>
          </p:cNvPr>
          <p:cNvSpPr txBox="1"/>
          <p:nvPr/>
        </p:nvSpPr>
        <p:spPr>
          <a:xfrm>
            <a:off x="323665" y="4502890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Fenchel</a:t>
            </a:r>
            <a:r>
              <a:rPr kumimoji="1" lang="en-US" altLang="ja-JP" sz="2800" dirty="0"/>
              <a:t>-Young divergence demonstrates the </a:t>
            </a:r>
            <a:r>
              <a:rPr kumimoji="1" lang="en-US" altLang="ja-JP" sz="2800" dirty="0" err="1"/>
              <a:t>biduality</a:t>
            </a:r>
            <a:r>
              <a:rPr kumimoji="1" lang="en-US" altLang="ja-JP" sz="2800" dirty="0"/>
              <a:t> interaction:</a:t>
            </a:r>
            <a:endParaRPr kumimoji="1" lang="ja-JP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3DAC-5DD4-2BFF-F58E-982B87B4C8A3}"/>
              </a:ext>
            </a:extLst>
          </p:cNvPr>
          <p:cNvSpPr txBox="1"/>
          <p:nvPr/>
        </p:nvSpPr>
        <p:spPr>
          <a:xfrm>
            <a:off x="2842774" y="5102251"/>
            <a:ext cx="773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(Y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highlight>
                  <a:srgbClr val="FFFF00"/>
                </a:highlight>
              </a:rPr>
              <a:t>)</a:t>
            </a:r>
            <a:r>
              <a:rPr kumimoji="1" lang="en-US" altLang="ja-JP" sz="2800" dirty="0">
                <a:solidFill>
                  <a:srgbClr val="FF66FF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= 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kumimoji="1"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1600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b="1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rPr>
              <a:t>)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=  Y</a:t>
            </a:r>
            <a:r>
              <a:rPr kumimoji="1" lang="en-US" altLang="ja-JP" sz="2800" b="1" baseline="-25000" dirty="0">
                <a:highlight>
                  <a:srgbClr val="FFFF00"/>
                </a:highlight>
              </a:rPr>
              <a:t>F*</a:t>
            </a:r>
            <a:r>
              <a:rPr lang="en-US" altLang="ja-JP" sz="2800" b="1" dirty="0"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800" b="1" baseline="-25000" dirty="0">
                <a:highlight>
                  <a:srgbClr val="FFFF00"/>
                </a:highlight>
              </a:rPr>
              <a:t>2</a:t>
            </a:r>
            <a:r>
              <a:rPr lang="en-US" altLang="ja-JP" sz="2800" b="1" baseline="30000" dirty="0">
                <a:solidFill>
                  <a:schemeClr val="accent6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2800" b="1" dirty="0"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800" b="1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</a:t>
            </a:r>
            <a:endParaRPr lang="en-US" altLang="ja-JP" sz="28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483EA-BB06-D4C4-5AAD-85A09B350B61}"/>
              </a:ext>
            </a:extLst>
          </p:cNvPr>
          <p:cNvSpPr txBox="1"/>
          <p:nvPr/>
        </p:nvSpPr>
        <p:spPr>
          <a:xfrm>
            <a:off x="162050" y="5722407"/>
            <a:ext cx="121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Functional divergences on densities  as pointwise scalar BD can</a:t>
            </a:r>
          </a:p>
          <a:p>
            <a:pPr algn="ctr"/>
            <a:r>
              <a:rPr kumimoji="1" lang="en-US" altLang="ja-JP" sz="2400" dirty="0"/>
              <a:t>use monotone (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>
                <a:latin typeface="Source Sans Pro" panose="020B0503030403020204" pitchFamily="34" charset="0"/>
              </a:rPr>
              <a:t>-</a:t>
            </a:r>
            <a:r>
              <a:rPr kumimoji="1" lang="en-US" altLang="ja-JP" sz="2400" dirty="0"/>
              <a:t>embedding dualities</a:t>
            </a:r>
            <a:endParaRPr kumimoji="1" lang="ja-JP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6F93-E2D5-EB0D-3CC1-4A3598C07F85}"/>
              </a:ext>
            </a:extLst>
          </p:cNvPr>
          <p:cNvSpPr txBox="1"/>
          <p:nvPr/>
        </p:nvSpPr>
        <p:spPr>
          <a:xfrm>
            <a:off x="-13551" y="6550223"/>
            <a:ext cx="12296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Brekelmans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+, Variational representations of annealing paths: Bregman information under monotonic embedding, </a:t>
            </a:r>
            <a:r>
              <a:rPr lang="en-US" altLang="ja-JP" sz="14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Geometry</a:t>
            </a:r>
            <a:r>
              <a:rPr lang="en-US" altLang="ja-JP" sz="1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(2024)</a:t>
            </a:r>
            <a:endParaRPr kumimoji="1" lang="en-US" altLang="ja-JP" sz="1400" b="1" i="0" dirty="0">
              <a:solidFill>
                <a:schemeClr val="accent6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1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166741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normals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0" y="6182641"/>
            <a:ext cx="62388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228600" y="5617387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Kullback-Leibler</a:t>
            </a:r>
            <a:r>
              <a:rPr lang="en-US" sz="2800" dirty="0"/>
              <a:t> divergence = reverse Bregman div 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128" y="2512718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8431504" y="2137052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Natural parameters:</a:t>
            </a:r>
            <a:endParaRPr kumimoji="1" lang="ja-JP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Cumulant function (convex):</a:t>
            </a:r>
            <a:endParaRPr kumimoji="1" lang="ja-JP" alt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9757648" y="5611028"/>
            <a:ext cx="213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 </a:t>
            </a:r>
            <a:r>
              <a:rPr kumimoji="1" lang="en-US" altLang="ja-JP" sz="2400" dirty="0"/>
              <a:t>,</a:t>
            </a:r>
            <a:r>
              <a:rPr kumimoji="1" lang="el-GR" altLang="ja-JP" sz="2400" dirty="0"/>
              <a:t> ∇</a:t>
            </a:r>
            <a:r>
              <a:rPr kumimoji="1" lang="en-US" altLang="ja-JP" sz="2400" dirty="0"/>
              <a:t>*)</a:t>
            </a:r>
            <a:r>
              <a:rPr lang="ja-JP" altLang="en-US" sz="24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-connection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m-connection </a:t>
            </a:r>
            <a:r>
              <a:rPr kumimoji="1" lang="en-US" altLang="ja-JP" sz="2400" dirty="0"/>
              <a:t>(but not mixture of Gaussian)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42CD9-B5DD-0276-ED79-8F7756C8E124}"/>
              </a:ext>
            </a:extLst>
          </p:cNvPr>
          <p:cNvSpPr txBox="1"/>
          <p:nvPr/>
        </p:nvSpPr>
        <p:spPr>
          <a:xfrm>
            <a:off x="6911952" y="647791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Geometric Jensen-Shannon divergence, 2019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9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6A77-6454-3800-DE9D-DBC026E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3" y="-128853"/>
            <a:ext cx="115757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for d-variate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normals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8CA-071C-1747-6357-91197A7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8" y="1037719"/>
            <a:ext cx="11143593" cy="4351338"/>
          </a:xfrm>
        </p:spPr>
        <p:txBody>
          <a:bodyPr/>
          <a:lstStyle/>
          <a:p>
            <a:r>
              <a:rPr kumimoji="1" lang="en-US" altLang="ja-JP" sz="2000" dirty="0"/>
              <a:t>When d&gt;1, some sectional curvatures of (</a:t>
            </a:r>
            <a:r>
              <a:rPr kumimoji="1" lang="en-US" altLang="ja-JP" sz="2000" dirty="0" err="1"/>
              <a:t>M,g</a:t>
            </a:r>
            <a:r>
              <a:rPr kumimoji="1" lang="en-US" altLang="ja-JP" sz="2000" baseline="-25000" dirty="0" err="1"/>
              <a:t>Fisher</a:t>
            </a:r>
            <a:r>
              <a:rPr kumimoji="1" lang="en-US" altLang="ja-JP" sz="2000" dirty="0"/>
              <a:t>) are positive,</a:t>
            </a:r>
          </a:p>
          <a:p>
            <a:pPr marL="0" indent="0">
              <a:buNone/>
            </a:pPr>
            <a:r>
              <a:rPr lang="en-US" altLang="ja-JP" sz="2000" dirty="0"/>
              <a:t>Fisher-Rao is not Hadamard manifold. </a:t>
            </a:r>
          </a:p>
          <a:p>
            <a:pPr marL="0" indent="0">
              <a:buNone/>
            </a:pPr>
            <a:r>
              <a:rPr lang="en-US" altLang="ja-JP" sz="2000" dirty="0"/>
              <a:t>But centered normal submanifold is Hadamard manifold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C97FFB1D-C1C7-3780-BE62-0FF534956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204" y="2401128"/>
            <a:ext cx="3835924" cy="388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529-7AF5-14F9-A83B-F26FF044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46" y="2741236"/>
            <a:ext cx="4264574" cy="202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3C2A3-BCF9-9E2C-815D-3A3F510D744E}"/>
              </a:ext>
            </a:extLst>
          </p:cNvPr>
          <p:cNvSpPr txBox="1"/>
          <p:nvPr/>
        </p:nvSpPr>
        <p:spPr>
          <a:xfrm>
            <a:off x="85380" y="6027003"/>
            <a:ext cx="12021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</a:rPr>
              <a:t>Kobayashi, Geodesics of multivariate normal distributions and a Toda lattice type Lax pair, </a:t>
            </a:r>
            <a:r>
              <a:rPr lang="en-US" altLang="ja-JP" sz="1600" dirty="0" err="1">
                <a:solidFill>
                  <a:schemeClr val="accent6"/>
                </a:solidFill>
              </a:rPr>
              <a:t>Physica</a:t>
            </a:r>
            <a:r>
              <a:rPr lang="en-US" altLang="ja-JP" sz="1600" dirty="0">
                <a:solidFill>
                  <a:schemeClr val="accent6"/>
                </a:solidFill>
              </a:rPr>
              <a:t> Scripta 98.11 (2023) </a:t>
            </a:r>
          </a:p>
          <a:p>
            <a:r>
              <a:rPr lang="en-US" altLang="ja-JP" sz="1600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9103-5153-B2D2-BA1C-A3E792F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CEA2-F641-337E-76C9-1DC11F44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7" y="4993291"/>
            <a:ext cx="5234737" cy="68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C2FF3-4E49-F303-6C65-63EF0C8FD1E7}"/>
              </a:ext>
            </a:extLst>
          </p:cNvPr>
          <p:cNvSpPr txBox="1"/>
          <p:nvPr/>
        </p:nvSpPr>
        <p:spPr>
          <a:xfrm>
            <a:off x="4360128" y="4746399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Geodesic in closed form same-mean centered normal: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979-DA6E-2D74-F9B7-E28B71825265}"/>
              </a:ext>
            </a:extLst>
          </p:cNvPr>
          <p:cNvSpPr txBox="1"/>
          <p:nvPr/>
        </p:nvSpPr>
        <p:spPr>
          <a:xfrm>
            <a:off x="4411152" y="5628094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/>
              <a:t>=1/2 yields matrix geometric mean G(X,Y)=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8666C-7878-843F-55EB-84903491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71" y="5471366"/>
            <a:ext cx="229552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5B062-321E-C754-B6D0-F57B1C72B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4823" y="827611"/>
            <a:ext cx="2737182" cy="1021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806DD-40D4-4C41-E732-DAD1AEFD1BB9}"/>
              </a:ext>
            </a:extLst>
          </p:cNvPr>
          <p:cNvSpPr txBox="1"/>
          <p:nvPr/>
        </p:nvSpPr>
        <p:spPr>
          <a:xfrm>
            <a:off x="8354291" y="2196827"/>
            <a:ext cx="596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14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14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1400" b="1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4706-151B-5AAE-1933-9D9F61C61449}"/>
              </a:ext>
            </a:extLst>
          </p:cNvPr>
          <p:cNvSpPr txBox="1"/>
          <p:nvPr/>
        </p:nvSpPr>
        <p:spPr>
          <a:xfrm>
            <a:off x="8387746" y="2472356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-geodesic (e-geodesic)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CE9F-80D7-57A5-4B9F-3E2B075A5AB3}"/>
              </a:ext>
            </a:extLst>
          </p:cNvPr>
          <p:cNvSpPr txBox="1"/>
          <p:nvPr/>
        </p:nvSpPr>
        <p:spPr>
          <a:xfrm>
            <a:off x="8426234" y="1859473"/>
            <a:ext cx="426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14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1400" b="1" dirty="0">
                <a:solidFill>
                  <a:srgbClr val="0070C0"/>
                </a:solidFill>
              </a:rPr>
              <a:t>*-geodesic (m-geodesic)</a:t>
            </a:r>
            <a:endParaRPr lang="ja-JP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519461" y="1527100"/>
            <a:ext cx="11448585" cy="5194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one generator &amp; </a:t>
            </a:r>
            <a:r>
              <a:rPr lang="en-US" altLang="ja-JP" b="1" dirty="0"/>
              <a:t>two generators</a:t>
            </a:r>
          </a:p>
          <a:p>
            <a:endParaRPr lang="en-US" altLang="ja-JP" dirty="0"/>
          </a:p>
          <a:p>
            <a:r>
              <a:rPr lang="en-US" altLang="ja-JP" b="1" dirty="0" err="1"/>
              <a:t>Biduality</a:t>
            </a:r>
            <a:r>
              <a:rPr lang="en-US" altLang="ja-JP" b="1" dirty="0"/>
              <a:t> </a:t>
            </a:r>
            <a:r>
              <a:rPr lang="en-US" altLang="ja-JP" dirty="0"/>
              <a:t>in Bregman manifolds [information geometry]</a:t>
            </a:r>
          </a:p>
          <a:p>
            <a:pPr marL="0" indent="0">
              <a:buNone/>
            </a:pPr>
            <a:r>
              <a:rPr lang="en-US" altLang="ja-JP" sz="2600" dirty="0"/>
              <a:t>	</a:t>
            </a:r>
            <a:endParaRPr lang="en-US" altLang="ja-JP" dirty="0"/>
          </a:p>
          <a:p>
            <a:r>
              <a:rPr lang="en-US" altLang="ja-JP" dirty="0"/>
              <a:t>Geometric computing on </a:t>
            </a:r>
            <a:r>
              <a:rPr lang="en-US" altLang="ja-JP" b="1" dirty="0"/>
              <a:t>Bregman manifolds</a:t>
            </a:r>
            <a:r>
              <a:rPr lang="en-US" altLang="ja-JP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     → </a:t>
            </a:r>
            <a:r>
              <a:rPr lang="en-US" altLang="ja-JP" sz="2400" dirty="0"/>
              <a:t>Gain insights of problems from information geometry!</a:t>
            </a:r>
            <a:endParaRPr lang="en-US" altLang="ja-JP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dirty="0"/>
              <a:t>Bregman divergence with respect to </a:t>
            </a:r>
            <a:r>
              <a:rPr lang="en-US" altLang="ja-JP" b="1" dirty="0"/>
              <a:t>comparative convexity:</a:t>
            </a:r>
          </a:p>
          <a:p>
            <a:pPr marL="0" indent="0">
              <a:buNone/>
            </a:pPr>
            <a:r>
              <a:rPr lang="en-US" altLang="ja-JP" sz="2400" dirty="0"/>
              <a:t>                → Build many Bregman divergences from one exponential family!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accent5"/>
                </a:solidFill>
              </a:rPr>
              <a:t>Agenda</a:t>
            </a:r>
            <a:endParaRPr lang="ja-JP" altLang="en-US" sz="4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5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BCD7-E4E4-B9F6-69BB-65C293C0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2099"/>
            <a:ext cx="12192000" cy="531861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Any Legendre-type function </a:t>
            </a:r>
            <a:r>
              <a:rPr lang="en-US" altLang="ja-JP" dirty="0"/>
              <a:t>(</a:t>
            </a:r>
            <a:r>
              <a:rPr lang="el-GR" altLang="ja-JP" dirty="0"/>
              <a:t>ϴ</a:t>
            </a:r>
            <a:r>
              <a:rPr lang="en-US" altLang="ja-JP" dirty="0"/>
              <a:t>,F(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</a:t>
            </a:r>
            <a:r>
              <a:rPr kumimoji="1" lang="en-US" altLang="ja-JP" dirty="0"/>
              <a:t> generates DFS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</a:t>
            </a:r>
            <a:r>
              <a:rPr lang="ja-JP" altLang="en-US" sz="2800" dirty="0"/>
              <a:t> </a:t>
            </a:r>
            <a:r>
              <a:rPr lang="en-US" altLang="ja-JP" sz="2800" dirty="0"/>
              <a:t>where F(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 via Christoffel symbols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=0, and F* (</a:t>
            </a:r>
            <a:r>
              <a:rPr lang="el-GR" altLang="ja-JP" dirty="0"/>
              <a:t>η</a:t>
            </a:r>
            <a:r>
              <a:rPr kumimoji="1" lang="en-US" altLang="ja-JP" dirty="0"/>
              <a:t>) defines flat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dirty="0"/>
              <a:t>* via Christoffel symbols </a:t>
            </a:r>
            <a:r>
              <a:rPr kumimoji="1" lang="el-GR" altLang="ja-JP" dirty="0"/>
              <a:t>Γ</a:t>
            </a:r>
            <a:r>
              <a:rPr kumimoji="1" lang="en-US" altLang="ja-JP" dirty="0"/>
              <a:t>*</a:t>
            </a:r>
            <a:r>
              <a:rPr kumimoji="1" lang="el-GR" altLang="ja-JP" dirty="0"/>
              <a:t> 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)=0</a:t>
            </a:r>
          </a:p>
          <a:p>
            <a:endParaRPr kumimoji="1" lang="en-US" altLang="ja-JP" dirty="0"/>
          </a:p>
          <a:p>
            <a:r>
              <a:rPr lang="en-US" altLang="ja-JP" sz="2800" b="1" dirty="0">
                <a:solidFill>
                  <a:srgbClr val="FF0000"/>
                </a:solidFill>
              </a:rPr>
              <a:t>Duality in information geometry</a:t>
            </a:r>
            <a:r>
              <a:rPr lang="en-US" altLang="ja-JP" sz="2800" dirty="0"/>
              <a:t>: (</a:t>
            </a:r>
            <a:r>
              <a:rPr kumimoji="1" lang="el-GR" altLang="ja-JP" sz="2800" dirty="0"/>
              <a:t>∇ </a:t>
            </a:r>
            <a:r>
              <a:rPr lang="en-US" altLang="ja-JP" dirty="0"/>
              <a:t>+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*)/2</a:t>
            </a:r>
            <a:r>
              <a:rPr lang="ja-JP" altLang="en-US" sz="2800" dirty="0"/>
              <a:t> </a:t>
            </a:r>
            <a:r>
              <a:rPr lang="en-US" altLang="ja-JP" sz="2800" dirty="0"/>
              <a:t>is </a:t>
            </a:r>
            <a:r>
              <a:rPr lang="en-US" altLang="ja-JP" sz="2800" dirty="0">
                <a:solidFill>
                  <a:srgbClr val="FF66FF"/>
                </a:solidFill>
              </a:rPr>
              <a:t>Levi-Civita connection </a:t>
            </a:r>
            <a:r>
              <a:rPr kumimoji="1" lang="el-GR" altLang="ja-JP" sz="2800" dirty="0"/>
              <a:t>∇</a:t>
            </a:r>
            <a:r>
              <a:rPr lang="en-US" altLang="ja-JP" baseline="30000" dirty="0"/>
              <a:t>g</a:t>
            </a:r>
            <a:endParaRPr lang="en-US" altLang="ja-JP" sz="2800" baseline="300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example:</a:t>
            </a:r>
          </a:p>
          <a:p>
            <a:r>
              <a:rPr lang="en-US" altLang="ja-JP" dirty="0"/>
              <a:t> The </a:t>
            </a:r>
            <a:r>
              <a:rPr lang="en-US" altLang="ja-JP" b="1" dirty="0">
                <a:solidFill>
                  <a:srgbClr val="FF0000"/>
                </a:solidFill>
              </a:rPr>
              <a:t>cumulant functions </a:t>
            </a:r>
            <a:r>
              <a:rPr lang="en-US" altLang="ja-JP" dirty="0"/>
              <a:t>of exponential families</a:t>
            </a:r>
          </a:p>
          <a:p>
            <a:pPr marL="0" indent="0">
              <a:buNone/>
            </a:pPr>
            <a:r>
              <a:rPr lang="en-US" altLang="ja-JP" dirty="0"/>
              <a:t>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(x). In that case, the Bregman divergence amounts to a reverse </a:t>
            </a:r>
            <a:r>
              <a:rPr lang="en-US" altLang="ja-JP" i="0" dirty="0" err="1">
                <a:effectLst/>
              </a:rPr>
              <a:t>Kullback-Leibler</a:t>
            </a:r>
            <a:r>
              <a:rPr lang="en-US" altLang="ja-JP" i="0" dirty="0">
                <a:effectLst/>
              </a:rPr>
              <a:t> divergence</a:t>
            </a:r>
            <a:endParaRPr lang="en-US" altLang="ja-JP" sz="2800" dirty="0"/>
          </a:p>
          <a:p>
            <a:r>
              <a:rPr lang="en-US" altLang="ja-JP" dirty="0"/>
              <a:t>The </a:t>
            </a:r>
            <a:r>
              <a:rPr lang="en-US" altLang="ja-JP" b="1" dirty="0">
                <a:solidFill>
                  <a:srgbClr val="FF0000"/>
                </a:solidFill>
              </a:rPr>
              <a:t>partition functions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</a:t>
            </a:r>
            <a:r>
              <a:rPr lang="ja-JP" altLang="en-US" i="0" dirty="0">
                <a:effectLst/>
              </a:rPr>
              <a:t>∫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(x)=exp(F(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is log-convex and log-convex functions are convex. Hence, we can build a Bregman manifold from </a:t>
            </a:r>
            <a:r>
              <a:rPr lang="en-US" altLang="ja-JP" dirty="0"/>
              <a:t>Z(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 too! </a:t>
            </a:r>
            <a:endParaRPr lang="en-US" altLang="ja-JP" b="1" dirty="0">
              <a:solidFill>
                <a:srgbClr val="7030A0"/>
              </a:solidFill>
            </a:endParaRPr>
          </a:p>
          <a:p>
            <a:r>
              <a:rPr lang="en-US" altLang="ja-JP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  <a:endParaRPr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28473-E723-F6B9-36F1-22CAD4C69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88" y="-147145"/>
            <a:ext cx="11071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Bregman manifolds and Bregman divergences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C7D8-1E54-BB9C-C245-4C199EDA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33B4-19C8-6195-6EC9-177DE1B96D27}"/>
              </a:ext>
            </a:extLst>
          </p:cNvPr>
          <p:cNvSpPr txBox="1"/>
          <p:nvPr/>
        </p:nvSpPr>
        <p:spPr>
          <a:xfrm>
            <a:off x="3077004" y="6216825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D475-79EF-D254-0D5C-30F0BCA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49" y="2773383"/>
            <a:ext cx="2737182" cy="1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1" y="0"/>
            <a:ext cx="11875911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and Jensen divergences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Cumulant functions/Partition functions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9" y="1261727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50231" y="1335211"/>
            <a:ext cx="645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↔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    </a:t>
            </a:r>
            <a:endParaRPr lang="ja-JP" alt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525D1-102D-19BB-804B-8520B0CC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75C-DF02-4081-2224-D0F45C76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66178"/>
            <a:ext cx="11873261" cy="1325563"/>
          </a:xfrm>
        </p:spPr>
        <p:txBody>
          <a:bodyPr>
            <a:no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KLD/</a:t>
            </a:r>
            <a:r>
              <a:rPr kumimoji="1" lang="el-GR" altLang="ja-JP" sz="3600" b="1" dirty="0">
                <a:solidFill>
                  <a:schemeClr val="accent5"/>
                </a:solidFill>
              </a:rPr>
              <a:t>α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-Bhattacharyya ⇔ Bregman/Jensen divergences</a:t>
            </a:r>
            <a:br>
              <a:rPr kumimoji="1" lang="en-US" altLang="ja-JP" sz="3600" b="1" dirty="0">
                <a:solidFill>
                  <a:schemeClr val="accent5"/>
                </a:solidFill>
              </a:rPr>
            </a:br>
            <a:r>
              <a:rPr kumimoji="1" lang="en-US" altLang="ja-JP" sz="3200" b="1" dirty="0">
                <a:solidFill>
                  <a:schemeClr val="accent5"/>
                </a:solidFill>
              </a:rPr>
              <a:t>when considering exponential families, F cumulant function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6132-A605-B371-4355-1B6C003E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8714-7241-8866-71BB-2F7D4585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1741"/>
            <a:ext cx="120777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D3B12-BD00-6D01-8273-6756EA9C05F7}"/>
              </a:ext>
            </a:extLst>
          </p:cNvPr>
          <p:cNvSpPr txBox="1"/>
          <p:nvPr/>
        </p:nvSpPr>
        <p:spPr>
          <a:xfrm>
            <a:off x="624468" y="6259875"/>
            <a:ext cx="1241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Zhang, Divergence function, duality, and convex analysis,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16.1 (2004)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+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Boltz. "The </a:t>
            </a:r>
            <a:r>
              <a:rPr lang="en-US" altLang="ja-JP" dirty="0" err="1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urbea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-Rao and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hattacharyya centroids."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(2011)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7375C-149B-B9B0-EA54-1C4AAF9DA06B}"/>
              </a:ext>
            </a:extLst>
          </p:cNvPr>
          <p:cNvSpPr txBox="1"/>
          <p:nvPr/>
        </p:nvSpPr>
        <p:spPr>
          <a:xfrm>
            <a:off x="312234" y="5366259"/>
            <a:ext cx="1176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Question: What are the reconstructed statistical divergences from Jensen-Bregman divergence J</a:t>
            </a:r>
            <a:r>
              <a:rPr lang="en-US" altLang="ja-JP" b="1" baseline="-25000" dirty="0">
                <a:solidFill>
                  <a:srgbClr val="7030A0"/>
                </a:solidFill>
              </a:rPr>
              <a:t>Z </a:t>
            </a:r>
            <a:r>
              <a:rPr lang="en-US" altLang="ja-JP" dirty="0"/>
              <a:t>/</a:t>
            </a:r>
            <a:r>
              <a:rPr lang="en-US" altLang="ja-JP" b="1" baseline="-25000" dirty="0">
                <a:solidFill>
                  <a:srgbClr val="7030A0"/>
                </a:solidFill>
              </a:rPr>
              <a:t> </a:t>
            </a:r>
            <a:r>
              <a:rPr lang="en-US" altLang="ja-JP" b="1" dirty="0">
                <a:solidFill>
                  <a:srgbClr val="7030A0"/>
                </a:solidFill>
              </a:rPr>
              <a:t>B</a:t>
            </a:r>
            <a:r>
              <a:rPr lang="en-US" altLang="ja-JP" b="1" baseline="-25000" dirty="0">
                <a:solidFill>
                  <a:srgbClr val="7030A0"/>
                </a:solidFill>
              </a:rPr>
              <a:t>Z</a:t>
            </a:r>
            <a:r>
              <a:rPr lang="en-US" altLang="ja-JP" b="1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ja-JP" sz="1800" b="1" dirty="0">
                <a:solidFill>
                  <a:srgbClr val="7030A0"/>
                </a:solidFill>
              </a:rPr>
              <a:t>Z: partition function</a:t>
            </a:r>
            <a:endParaRPr lang="ja-JP" altLang="en-US" sz="18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2293-3C64-92C6-FB8D-AEB07359A00D}"/>
              </a:ext>
            </a:extLst>
          </p:cNvPr>
          <p:cNvSpPr txBox="1"/>
          <p:nvPr/>
        </p:nvSpPr>
        <p:spPr>
          <a:xfrm>
            <a:off x="7895063" y="199606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1BB44-E9FF-C4FA-BE7A-592B47C2A96F}"/>
              </a:ext>
            </a:extLst>
          </p:cNvPr>
          <p:cNvSpPr txBox="1"/>
          <p:nvPr/>
        </p:nvSpPr>
        <p:spPr>
          <a:xfrm>
            <a:off x="7895063" y="4169434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76D9-BD38-2753-B91B-35040594B2BC}"/>
              </a:ext>
            </a:extLst>
          </p:cNvPr>
          <p:cNvSpPr txBox="1"/>
          <p:nvPr/>
        </p:nvSpPr>
        <p:spPr>
          <a:xfrm>
            <a:off x="8005605" y="3285700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highlight>
                  <a:srgbClr val="FFFF00"/>
                </a:highlight>
              </a:rPr>
              <a:t>Approximate BD with JD for</a:t>
            </a:r>
            <a:r>
              <a:rPr kumimoji="1" lang="el-GR" altLang="ja-JP" b="1" dirty="0">
                <a:highlight>
                  <a:srgbClr val="FFFF00"/>
                </a:highlight>
              </a:rPr>
              <a:t>α=ε≅0</a:t>
            </a:r>
            <a:r>
              <a:rPr kumimoji="1" lang="en-US" altLang="ja-JP" b="1" dirty="0">
                <a:highlight>
                  <a:srgbClr val="FFFF00"/>
                </a:highlight>
              </a:rPr>
              <a:t> 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F0DE9-E394-C222-7214-20DEBE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" y="1988118"/>
            <a:ext cx="5297311" cy="1176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F23DBC-FD7B-6A07-D3EA-329F03FB4894}"/>
              </a:ext>
            </a:extLst>
          </p:cNvPr>
          <p:cNvSpPr txBox="1">
            <a:spLocks/>
          </p:cNvSpPr>
          <p:nvPr/>
        </p:nvSpPr>
        <p:spPr>
          <a:xfrm>
            <a:off x="204280" y="0"/>
            <a:ext cx="11789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Bregman divergences corresponding to partition functions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7FC9-0049-63E9-9376-42ED17EC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3" y="1941778"/>
            <a:ext cx="6077957" cy="12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75A7-08E8-F481-885D-0823595D5017}"/>
              </a:ext>
            </a:extLst>
          </p:cNvPr>
          <p:cNvSpPr txBox="1"/>
          <p:nvPr/>
        </p:nvSpPr>
        <p:spPr>
          <a:xfrm>
            <a:off x="7143547" y="3492763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 extended to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positive measures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971654A-F866-BE72-ADA2-DE5D67FBBBE3}"/>
              </a:ext>
            </a:extLst>
          </p:cNvPr>
          <p:cNvSpPr/>
          <p:nvPr/>
        </p:nvSpPr>
        <p:spPr>
          <a:xfrm>
            <a:off x="5963595" y="3615595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20FC-3526-9FAE-69AA-BFB515B95139}"/>
              </a:ext>
            </a:extLst>
          </p:cNvPr>
          <p:cNvSpPr txBox="1"/>
          <p:nvPr/>
        </p:nvSpPr>
        <p:spPr>
          <a:xfrm>
            <a:off x="737249" y="3473128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6038CB2-2D6A-F01D-C4EB-A1360DECB0EE}"/>
              </a:ext>
            </a:extLst>
          </p:cNvPr>
          <p:cNvSpPr/>
          <p:nvPr/>
        </p:nvSpPr>
        <p:spPr>
          <a:xfrm>
            <a:off x="5245214" y="245621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69974-4157-1A4C-189E-415E4E996CEC}"/>
              </a:ext>
            </a:extLst>
          </p:cNvPr>
          <p:cNvSpPr txBox="1"/>
          <p:nvPr/>
        </p:nvSpPr>
        <p:spPr>
          <a:xfrm>
            <a:off x="616879" y="4456397"/>
            <a:ext cx="1072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So B</a:t>
            </a:r>
            <a:r>
              <a:rPr lang="en-US" altLang="ja-JP" sz="2400" baseline="-25000" dirty="0"/>
              <a:t>Z</a:t>
            </a:r>
            <a:r>
              <a:rPr lang="en-US" altLang="ja-JP" sz="2400" dirty="0"/>
              <a:t> corresponds to the reverse </a:t>
            </a:r>
            <a:r>
              <a:rPr lang="en-US" altLang="ja-JP" sz="2400" b="1" dirty="0">
                <a:solidFill>
                  <a:srgbClr val="FF0000"/>
                </a:solidFill>
              </a:rPr>
              <a:t>extended </a:t>
            </a:r>
            <a:r>
              <a:rPr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sz="2400" b="1" dirty="0">
                <a:solidFill>
                  <a:srgbClr val="FF0000"/>
                </a:solidFill>
              </a:rPr>
              <a:t> divergence</a:t>
            </a:r>
            <a:r>
              <a:rPr lang="en-US" altLang="ja-JP" sz="2400" dirty="0"/>
              <a:t>:</a:t>
            </a:r>
          </a:p>
          <a:p>
            <a:endParaRPr lang="en-US" altLang="ja-JP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83A30-7DF5-8CC4-27C9-3C2F9C984880}"/>
              </a:ext>
            </a:extLst>
          </p:cNvPr>
          <p:cNvSpPr txBox="1"/>
          <p:nvPr/>
        </p:nvSpPr>
        <p:spPr>
          <a:xfrm>
            <a:off x="392592" y="1191796"/>
            <a:ext cx="1139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7030A0"/>
                </a:solidFill>
              </a:rPr>
              <a:t>Question: What is the reconstructed statistical divergence from Bregman divergence B</a:t>
            </a:r>
            <a:r>
              <a:rPr lang="en-US" altLang="ja-JP" sz="2000" b="1" baseline="-25000" dirty="0">
                <a:solidFill>
                  <a:srgbClr val="7030A0"/>
                </a:solidFill>
              </a:rPr>
              <a:t>Z</a:t>
            </a:r>
            <a:r>
              <a:rPr lang="en-US" altLang="ja-JP" sz="2000" b="1" dirty="0">
                <a:solidFill>
                  <a:srgbClr val="7030A0"/>
                </a:solidFill>
              </a:rPr>
              <a:t>?</a:t>
            </a:r>
            <a:endParaRPr lang="ja-JP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3160F-C1C1-2E98-9624-62BB94E51921}"/>
              </a:ext>
            </a:extLst>
          </p:cNvPr>
          <p:cNvSpPr txBox="1"/>
          <p:nvPr/>
        </p:nvSpPr>
        <p:spPr>
          <a:xfrm>
            <a:off x="3207483" y="6197190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"Divergences Induced by the Cumulant and Partition Functions of Exponential Families 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and Their Deformations Induced by Comparative Convexity."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26.3 (2024)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59DA6-B815-24D2-A60F-6998B1C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92" y="4881263"/>
            <a:ext cx="5010150" cy="12382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6644E-5174-DFD2-3B9E-756D0068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4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Bregman divergences with a single generator and a pair of generators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Further information geometry in action!</a:t>
            </a:r>
            <a:r>
              <a:rPr lang="en-US" altLang="ja-JP" sz="2600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/>
              <a:t>	- on an exponential family manifold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dirty="0"/>
              <a:t>Bregman divergence with respect to comparative convexity</a:t>
            </a:r>
          </a:p>
          <a:p>
            <a:endParaRPr lang="en-US" altLang="ja-JP" dirty="0"/>
          </a:p>
          <a:p>
            <a:r>
              <a:rPr lang="en-US" altLang="ja-JP" dirty="0"/>
              <a:t>Conclusion: Dualities and </a:t>
            </a:r>
            <a:r>
              <a:rPr lang="en-US" altLang="ja-JP" dirty="0" err="1"/>
              <a:t>conjugacies</a:t>
            </a:r>
            <a:r>
              <a:rPr lang="en-US" altLang="ja-JP" dirty="0"/>
              <a:t> in 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(1/2)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a 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3" y="2234865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21" y="3261061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7559048" y="1898430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 mixture family is closed </a:t>
            </a:r>
          </a:p>
          <a:p>
            <a:r>
              <a:rPr kumimoji="1" lang="en-US" altLang="ja-JP" sz="2400" dirty="0"/>
              <a:t>under mixture operations</a:t>
            </a:r>
            <a:endParaRPr kumimoji="1" lang="ja-JP" alt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213" y="2719891"/>
            <a:ext cx="1519069" cy="1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05151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8145A-82D9-332A-5878-795580A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A2BD-53AC-F2FF-C7EC-6BBFD17037CA}"/>
              </a:ext>
            </a:extLst>
          </p:cNvPr>
          <p:cNvSpPr txBox="1"/>
          <p:nvPr/>
        </p:nvSpPr>
        <p:spPr>
          <a:xfrm>
            <a:off x="7316836" y="3902443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Exponential ∇-geodesic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2D8ED-22EA-9491-4FD2-8F93B2B3BC9B}"/>
              </a:ext>
            </a:extLst>
          </p:cNvPr>
          <p:cNvSpPr txBox="1"/>
          <p:nvPr/>
        </p:nvSpPr>
        <p:spPr>
          <a:xfrm>
            <a:off x="7273499" y="4668042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1C01BF"/>
                </a:solidFill>
              </a:rPr>
              <a:t>Mixture ∇*-geodesic</a:t>
            </a:r>
            <a:endParaRPr kumimoji="1" lang="ja-JP" altLang="en-US" sz="3200" dirty="0">
              <a:solidFill>
                <a:srgbClr val="1C01B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ED54-B6CE-7778-1C9E-7D45EDE29CF5}"/>
              </a:ext>
            </a:extLst>
          </p:cNvPr>
          <p:cNvSpPr txBox="1"/>
          <p:nvPr/>
        </p:nvSpPr>
        <p:spPr>
          <a:xfrm>
            <a:off x="7273499" y="5343154"/>
            <a:ext cx="487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sz="3200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3200" dirty="0">
                <a:solidFill>
                  <a:srgbClr val="FF66FF"/>
                </a:solidFill>
              </a:rPr>
              <a:t>-geodesic </a:t>
            </a:r>
          </a:p>
          <a:p>
            <a:r>
              <a:rPr kumimoji="1" lang="en-US" altLang="ja-JP" sz="3200" dirty="0">
                <a:solidFill>
                  <a:srgbClr val="FF66FF"/>
                </a:solidFill>
              </a:rPr>
              <a:t>(Levi-Civita )</a:t>
            </a:r>
            <a:endParaRPr kumimoji="1" lang="ja-JP" altLang="en-US" sz="3200" dirty="0">
              <a:solidFill>
                <a:srgbClr val="FF66FF"/>
              </a:solidFill>
            </a:endParaRPr>
          </a:p>
        </p:txBody>
      </p:sp>
      <p:pic>
        <p:nvPicPr>
          <p:cNvPr id="9" name="SimplexGeodesics">
            <a:hlinkClick r:id="" action="ppaction://media"/>
            <a:extLst>
              <a:ext uri="{FF2B5EF4-FFF2-40B4-BE49-F238E27FC236}">
                <a16:creationId xmlns:a16="http://schemas.microsoft.com/office/drawing/2014/main" id="{21A258C7-DA7E-FC38-9198-A7AFAFEC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65" y="428116"/>
            <a:ext cx="6049963" cy="611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49863-B0B0-1F60-FFB1-C85E899AB376}"/>
              </a:ext>
            </a:extLst>
          </p:cNvPr>
          <p:cNvSpPr txBox="1"/>
          <p:nvPr/>
        </p:nvSpPr>
        <p:spPr>
          <a:xfrm>
            <a:off x="7719134" y="206445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Geodesics coincide when passing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</a:rPr>
              <a:t>hrough a simplex vertex but not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midpoints</a:t>
            </a:r>
            <a:endParaRPr kumimoji="1" lang="ja-JP" altLang="en-US" dirty="0"/>
          </a:p>
        </p:txBody>
      </p:sp>
      <p:pic>
        <p:nvPicPr>
          <p:cNvPr id="3" name="Picture 2" descr="A triangle with a line in the middle&#10;&#10;Description automatically generated">
            <a:extLst>
              <a:ext uri="{FF2B5EF4-FFF2-40B4-BE49-F238E27FC236}">
                <a16:creationId xmlns:a16="http://schemas.microsoft.com/office/drawing/2014/main" id="{0AA42219-15A6-BFCD-2AD0-2F43C697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36" y="1453161"/>
            <a:ext cx="1914866" cy="1914866"/>
          </a:xfrm>
          <a:prstGeom prst="rect">
            <a:avLst/>
          </a:prstGeom>
        </p:spPr>
      </p:pic>
      <p:pic>
        <p:nvPicPr>
          <p:cNvPr id="5" name="Picture 4" descr="A black and pink line&#10;&#10;Description automatically generated">
            <a:extLst>
              <a:ext uri="{FF2B5EF4-FFF2-40B4-BE49-F238E27FC236}">
                <a16:creationId xmlns:a16="http://schemas.microsoft.com/office/drawing/2014/main" id="{10D3EC9C-274D-A940-E26A-22E5E5F1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93" y="1480956"/>
            <a:ext cx="1914865" cy="1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5" y="8302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Jensen-Shannon divergence between two mixtures amounts to a Jensen divergence: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829776" y="5832105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4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1" y="1842242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Jensen-Bregman divergence 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Jensen divergence (also calle</a:t>
            </a:r>
            <a:r>
              <a:rPr lang="en-US" altLang="ja-JP" sz="2400" dirty="0"/>
              <a:t>d </a:t>
            </a:r>
            <a:r>
              <a:rPr kumimoji="1" lang="en-US" altLang="ja-JP" sz="2400" dirty="0" err="1"/>
              <a:t>Burbea</a:t>
            </a:r>
            <a:r>
              <a:rPr kumimoji="1" lang="en-US" altLang="ja-JP" sz="2400" dirty="0"/>
              <a:t>-Rao divergence).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Jensen-Shannon centroid of a mixture family = Jensen-Bregman centroid = Jensen centroid</a:t>
            </a:r>
            <a:endParaRPr kumimoji="1" lang="ja-JP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CC04A-0779-3D97-A616-26AB774B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65" y="330439"/>
            <a:ext cx="2632075" cy="13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98739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single family 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 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445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94AC-3D63-2122-8C79-24FE4E1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1" y="907980"/>
            <a:ext cx="11248697" cy="5042039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</a:t>
            </a:r>
            <a:r>
              <a:rPr kumimoji="1" lang="en-US" altLang="ja-JP" b="1" dirty="0">
                <a:solidFill>
                  <a:srgbClr val="FF0000"/>
                </a:solidFill>
              </a:rPr>
              <a:t>Chernoff information </a:t>
            </a:r>
            <a:r>
              <a:rPr kumimoji="1" lang="en-US" altLang="ja-JP" dirty="0"/>
              <a:t>between two distributions is defined by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Chernoff information is the maximal </a:t>
            </a:r>
            <a:r>
              <a:rPr kumimoji="1" lang="en-US" altLang="ja-JP" b="1" dirty="0">
                <a:solidFill>
                  <a:srgbClr val="FF0000"/>
                </a:solidFill>
              </a:rPr>
              <a:t>skew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Bhattacharrya</a:t>
            </a:r>
            <a:r>
              <a:rPr kumimoji="1" lang="en-US" altLang="ja-JP" b="1" dirty="0">
                <a:solidFill>
                  <a:srgbClr val="FF0000"/>
                </a:solidFill>
              </a:rPr>
              <a:t> distance </a:t>
            </a:r>
            <a:r>
              <a:rPr kumimoji="1" lang="en-US" altLang="ja-JP" dirty="0"/>
              <a:t>(not metric!):</a:t>
            </a:r>
          </a:p>
          <a:p>
            <a:endParaRPr lang="en-US" altLang="ja-JP" dirty="0"/>
          </a:p>
          <a:p>
            <a:r>
              <a:rPr kumimoji="1" lang="el-GR" altLang="ja-JP" dirty="0"/>
              <a:t>α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Bhattacharrya</a:t>
            </a:r>
            <a:r>
              <a:rPr kumimoji="1" lang="en-US" altLang="ja-JP" dirty="0"/>
              <a:t> distances related to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l-GR" altLang="ja-JP" b="1" dirty="0">
                <a:solidFill>
                  <a:srgbClr val="FF0000"/>
                </a:solidFill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</a:rPr>
              <a:t>-divergences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CI is often used in </a:t>
            </a:r>
            <a:r>
              <a:rPr kumimoji="1" lang="en-US" altLang="ja-JP" b="1" dirty="0">
                <a:solidFill>
                  <a:schemeClr val="accent4"/>
                </a:solidFill>
              </a:rPr>
              <a:t>Bayesian hypothesis testing</a:t>
            </a:r>
            <a:r>
              <a:rPr lang="en-US" altLang="ja-JP" b="1" dirty="0">
                <a:solidFill>
                  <a:schemeClr val="accent4"/>
                </a:solidFill>
              </a:rPr>
              <a:t> &amp;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information fusion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F1A34-31D9-2E05-0E03-220225FF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-17637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Information geometry in action!  (2/2)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B984-4541-95B5-FA84-B338AD5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30" y="1462960"/>
            <a:ext cx="4841070" cy="819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B6C6D-3450-4F17-AB97-EC7215AF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4" y="1348952"/>
            <a:ext cx="35147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6DFCB-95ED-9E51-4A5D-E4265C9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944" y="2901849"/>
            <a:ext cx="5114109" cy="61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80F2E-BEBD-6E73-B887-D23DA3DA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64" y="4169861"/>
            <a:ext cx="5057775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A173E-03E1-4572-7304-FC628F4FF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27" y="4297582"/>
            <a:ext cx="3925526" cy="396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6C17C-58DF-5BFD-BA33-2C4A0799707D}"/>
              </a:ext>
            </a:extLst>
          </p:cNvPr>
          <p:cNvSpPr txBox="1"/>
          <p:nvPr/>
        </p:nvSpPr>
        <p:spPr>
          <a:xfrm>
            <a:off x="0" y="5634904"/>
            <a:ext cx="11343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An information-geometric characterization of Chernoff information,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(2013)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families,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24.10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Julier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An empirical study into the use of Chernoff information for robust, distributed fusion</a:t>
            </a:r>
          </a:p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Gaussian mixture models , IEEE 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2006.</a:t>
            </a:r>
            <a:endParaRPr kumimoji="1" lang="ja-JP" altLang="en-US" dirty="0">
              <a:solidFill>
                <a:schemeClr val="accent6"/>
              </a:solidFill>
            </a:endParaRP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1A3F8-1672-A9FC-D38F-9B39AF48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74C25-B39C-14B1-3E03-439CF704D3E3}"/>
              </a:ext>
            </a:extLst>
          </p:cNvPr>
          <p:cNvSpPr/>
          <p:nvPr/>
        </p:nvSpPr>
        <p:spPr>
          <a:xfrm>
            <a:off x="1254930" y="1425151"/>
            <a:ext cx="4945148" cy="88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76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63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45ED-5D02-5452-6371-C9FEBFB6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Chernoff-Bregman divergence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1AF2D-E20F-1240-7EDC-E0DB157E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F788B-FCAB-EBF8-EA8E-91DCE814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1" y="1032533"/>
            <a:ext cx="4643001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C554A-C2A0-B9D9-3257-92FB4665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2595074"/>
            <a:ext cx="32099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08EF6-2A97-3A79-B3DD-16226EFC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37" y="3078332"/>
            <a:ext cx="40957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07954-03CC-FAFF-DB6D-0AFA5E583029}"/>
              </a:ext>
            </a:extLst>
          </p:cNvPr>
          <p:cNvSpPr txBox="1"/>
          <p:nvPr/>
        </p:nvSpPr>
        <p:spPr>
          <a:xfrm>
            <a:off x="6146799" y="6488668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Fitting the smallest enclosing Bregman ball, ECML’05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A43C1-F07E-FC97-9811-D36FE23A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25" y="2084006"/>
            <a:ext cx="2530275" cy="1988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070FF-ED5D-44C4-4BF2-D8FB6851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4" y="4934528"/>
            <a:ext cx="4095751" cy="188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C09725-3498-500C-38D5-3D787CE0F13B}"/>
              </a:ext>
            </a:extLst>
          </p:cNvPr>
          <p:cNvSpPr txBox="1"/>
          <p:nvPr/>
        </p:nvSpPr>
        <p:spPr>
          <a:xfrm>
            <a:off x="4006772" y="4578979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eKLD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6FEB83-6448-847D-56E4-68039BE85BDF}"/>
              </a:ext>
            </a:extLst>
          </p:cNvPr>
          <p:cNvSpPr txBox="1">
            <a:spLocks/>
          </p:cNvSpPr>
          <p:nvPr/>
        </p:nvSpPr>
        <p:spPr>
          <a:xfrm>
            <a:off x="309880" y="1134745"/>
            <a:ext cx="11673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Chernoff information:</a:t>
            </a:r>
          </a:p>
          <a:p>
            <a:r>
              <a:rPr lang="en-US" altLang="ja-JP" dirty="0"/>
              <a:t>Chernoff-Bregman is another way to symmetrize a Bregman divergence by maximizing the skew Jensen divergence:</a:t>
            </a:r>
          </a:p>
          <a:p>
            <a:endParaRPr lang="en-US" altLang="ja-JP" dirty="0"/>
          </a:p>
          <a:p>
            <a:r>
              <a:rPr lang="en-US" altLang="ja-JP" dirty="0"/>
              <a:t>This amounts to</a:t>
            </a:r>
          </a:p>
          <a:p>
            <a:endParaRPr lang="en-US" altLang="ja-JP" dirty="0"/>
          </a:p>
          <a:p>
            <a:r>
              <a:rPr lang="en-US" altLang="ja-JP" dirty="0"/>
              <a:t>Chernoff-Bregman divergence is the radius of a right-sided Bregman ball of two points </a:t>
            </a:r>
            <a:endParaRPr lang="ja-JP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0FB7E-8E45-2FE3-AB10-125EDD9FD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600" y="4569336"/>
            <a:ext cx="2077840" cy="1968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971160-0F72-7FBC-BFA0-4517A8084FA2}"/>
              </a:ext>
            </a:extLst>
          </p:cNvPr>
          <p:cNvSpPr txBox="1"/>
          <p:nvPr/>
        </p:nvSpPr>
        <p:spPr>
          <a:xfrm>
            <a:off x="9388027" y="5400089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Exact smallest enclosing</a:t>
            </a:r>
          </a:p>
          <a:p>
            <a:r>
              <a:rPr lang="en-US" altLang="ja-JP" dirty="0"/>
              <a:t>Bregman ball of n points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73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distributions: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Both an exponential and a mixture family!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449658" y="5708994"/>
            <a:ext cx="967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categorical exponential family is categorical mixture family,</a:t>
            </a:r>
          </a:p>
          <a:p>
            <a:pPr algn="ctr"/>
            <a:r>
              <a:rPr lang="en-US" altLang="ja-JP" sz="2400" dirty="0"/>
              <a:t>and vice verse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32085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67F4-5CF3-0FDD-3030-1FBEA3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-3166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Revisitin</a:t>
            </a:r>
            <a:r>
              <a:rPr lang="en-US" altLang="ja-JP" b="1" dirty="0">
                <a:solidFill>
                  <a:schemeClr val="accent5"/>
                </a:solidFill>
              </a:rPr>
              <a:t>g Chernoff information/Point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364F-7C55-B65C-4B79-76D9F78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7DA5-4579-AB93-E14E-2E14F936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9" y="961078"/>
            <a:ext cx="3142786" cy="27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DAD3-A38A-FC05-D471-750CC533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4" y="4602412"/>
            <a:ext cx="999172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48EE4-4F8C-B7DC-80D7-FEB66C377A8E}"/>
              </a:ext>
            </a:extLst>
          </p:cNvPr>
          <p:cNvSpPr txBox="1"/>
          <p:nvPr/>
        </p:nvSpPr>
        <p:spPr>
          <a:xfrm>
            <a:off x="110802" y="4159405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Consider p and q arbitrary probability densities:</a:t>
            </a:r>
            <a:endParaRPr kumimoji="1" lang="ja-JP" alt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3138F1-679E-28A5-E876-A39872FC4713}"/>
              </a:ext>
            </a:extLst>
          </p:cNvPr>
          <p:cNvSpPr/>
          <p:nvPr/>
        </p:nvSpPr>
        <p:spPr>
          <a:xfrm>
            <a:off x="5140712" y="3824868"/>
            <a:ext cx="1159727" cy="334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CEBAB-DB1A-8C8C-A54F-AFFAC7D0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50" y="5196241"/>
            <a:ext cx="3326076" cy="81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4DA96-B617-B0BF-774E-6644DE84623E}"/>
              </a:ext>
            </a:extLst>
          </p:cNvPr>
          <p:cNvSpPr txBox="1"/>
          <p:nvPr/>
        </p:nvSpPr>
        <p:spPr>
          <a:xfrm>
            <a:off x="7449015" y="4917759"/>
            <a:ext cx="5695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Geometric mixture arc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088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4" y="4902020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748554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777070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796023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905275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14" y="68570"/>
            <a:ext cx="1138281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Geometric mixture arc is a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1D likelihood ratio exponential family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15526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Geometric mixture Bhattacharyya / exponential arc )</a:t>
            </a:r>
          </a:p>
          <a:p>
            <a:pPr marL="0" indent="0">
              <a:buNone/>
            </a:pPr>
            <a:r>
              <a:rPr lang="en-US" sz="2400" dirty="0"/>
              <a:t>   between two densities p, q of Lebesgue Banach space L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Set of </a:t>
            </a:r>
            <a:r>
              <a:rPr lang="en-US" sz="2400" b="1" dirty="0">
                <a:solidFill>
                  <a:srgbClr val="FF0000"/>
                </a:solidFill>
              </a:rPr>
              <a:t>geometric mixtures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	with </a:t>
            </a:r>
            <a:r>
              <a:rPr lang="en-US" sz="2400" b="1" dirty="0">
                <a:solidFill>
                  <a:srgbClr val="FF0000"/>
                </a:solidFill>
              </a:rPr>
              <a:t>normalization factor</a:t>
            </a:r>
            <a:r>
              <a:rPr lang="en-US" sz="2400" dirty="0"/>
              <a:t>: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geometric mixture  interpreted as a </a:t>
            </a:r>
            <a:r>
              <a:rPr lang="en-US" sz="2400" b="1" dirty="0">
                <a:solidFill>
                  <a:srgbClr val="FF0000"/>
                </a:solidFill>
              </a:rPr>
              <a:t>1D exponential family</a:t>
            </a:r>
            <a:r>
              <a:rPr lang="en-US" sz="2400" dirty="0"/>
              <a:t>:         LREF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18" y="2653585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3479586"/>
            <a:ext cx="5620721" cy="7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85" y="1274379"/>
            <a:ext cx="3326076" cy="81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6127724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526675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parameter space:</a:t>
            </a:r>
            <a:endParaRPr lang="fr-FR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4090737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569014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5053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569014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76C3AE-9499-FA90-0170-D0FDDC84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49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40" y="5251731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LREFs: EF cumulant function is always analytic</a:t>
            </a:r>
            <a:endParaRPr lang="fr-FR" sz="4000" b="1" baseline="30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Cumulant function of EF is </a:t>
            </a:r>
            <a:r>
              <a:rPr lang="en-US" b="1" dirty="0">
                <a:solidFill>
                  <a:srgbClr val="FF0000"/>
                </a:solidFill>
              </a:rPr>
              <a:t>strictly convex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Cumulant function is neg-Bhattacharyya distance: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⇒ </a:t>
            </a:r>
            <a:r>
              <a:rPr lang="en-US" dirty="0"/>
              <a:t>Bhattacharyya. distance is</a:t>
            </a:r>
            <a:r>
              <a:rPr lang="en-US" b="1" dirty="0">
                <a:solidFill>
                  <a:srgbClr val="FF0000"/>
                </a:solidFill>
              </a:rPr>
              <a:t> strictly concave</a:t>
            </a:r>
            <a:endParaRPr lang="en-US" u="sng" dirty="0"/>
          </a:p>
          <a:p>
            <a:r>
              <a:rPr lang="en-US" u="sng" dirty="0"/>
              <a:t>Theorem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 Chernoff exponent exists and is </a:t>
            </a:r>
            <a:r>
              <a:rPr lang="en-US" b="1" u="sng" dirty="0">
                <a:solidFill>
                  <a:srgbClr val="FF0000"/>
                </a:solidFill>
              </a:rPr>
              <a:t>unique</a:t>
            </a:r>
            <a:endParaRPr lang="fr-FR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4947" y="4807889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070411" y="477219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q=N(1,2)</a:t>
            </a:r>
            <a:endParaRPr lang="fr-FR" sz="3600" dirty="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6175709"/>
            <a:ext cx="8115300" cy="666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45FF-759F-C093-8E54-8985313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2330-8A71-BCE8-D15D-434BBF8CB57D}"/>
              </a:ext>
            </a:extLst>
          </p:cNvPr>
          <p:cNvSpPr txBox="1"/>
          <p:nvPr/>
        </p:nvSpPr>
        <p:spPr>
          <a:xfrm>
            <a:off x="7326351" y="1055496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1C01BF"/>
                </a:solidFill>
              </a:rPr>
              <a:t>Bhattacharyya distance (concave)</a:t>
            </a:r>
            <a:endParaRPr lang="ja-JP" altLang="en-US" sz="2400" b="1" dirty="0">
              <a:solidFill>
                <a:srgbClr val="1C01B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C9DAB-2953-0FF2-D95C-37CBA398CF14}"/>
              </a:ext>
            </a:extLst>
          </p:cNvPr>
          <p:cNvSpPr txBox="1"/>
          <p:nvPr/>
        </p:nvSpPr>
        <p:spPr>
          <a:xfrm>
            <a:off x="7633006" y="2677582"/>
            <a:ext cx="3943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LREF cumulant function (convex)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40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08725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Geometric interpretation for densities on L</a:t>
            </a:r>
            <a:r>
              <a:rPr lang="en-US" sz="3600" b="1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+mn-lt"/>
              </a:rPr>
              <a:t>μ</a:t>
            </a:r>
            <a:r>
              <a:rPr lang="en-US" sz="3600" b="1" dirty="0">
                <a:solidFill>
                  <a:schemeClr val="accent1"/>
                </a:solidFill>
                <a:latin typeface="+mn-lt"/>
              </a:rPr>
              <a:t>)</a:t>
            </a:r>
            <a:endParaRPr lang="fr-FR" sz="36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6" y="3545795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Left KL Voronoi bisector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Geodesic</a:t>
            </a:r>
            <a:r>
              <a:rPr lang="en-US" sz="320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Chernoff point</a:t>
            </a:r>
            <a:r>
              <a:rPr lang="en-US" sz="3200"/>
              <a:t>: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77B87-D3AB-0323-C651-0D4B334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65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340A0-3C85-A598-33A7-044143F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3C5F-8F8E-5EAB-3CC4-08E62C35589E}"/>
              </a:ext>
            </a:extLst>
          </p:cNvPr>
          <p:cNvSpPr txBox="1">
            <a:spLocks/>
          </p:cNvSpPr>
          <p:nvPr/>
        </p:nvSpPr>
        <p:spPr>
          <a:xfrm>
            <a:off x="447908" y="1250059"/>
            <a:ext cx="11744092" cy="5288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bg2"/>
                </a:solidFill>
              </a:rPr>
              <a:t>Bregman divergences with a single generator and a pair of generators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Bregman manifolds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</a:t>
            </a:r>
            <a:r>
              <a:rPr lang="en-US" altLang="ja-JP" dirty="0">
                <a:solidFill>
                  <a:schemeClr val="bg2"/>
                </a:solidFill>
              </a:rPr>
              <a:t>-Normalized/unnormalized exponential families and  Bregman divergences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2"/>
                </a:solidFill>
              </a:rPr>
              <a:t>	-Fisher-Rao distance and arithmetic-harmonic mean on the SPD manifold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Further information geometry in action!</a:t>
            </a:r>
            <a:r>
              <a:rPr lang="en-US" altLang="ja-JP" sz="2600" dirty="0">
                <a:solidFill>
                  <a:schemeClr val="bg2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Jensen-Shannon centroid on a mixture family manifold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600" dirty="0">
                <a:solidFill>
                  <a:schemeClr val="bg2"/>
                </a:solidFill>
              </a:rPr>
              <a:t>	- Chernoff information and 1D exponential family geometric arc manifolds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 divergence with respect to comparative convexity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C67AC2-643B-3ACD-95A7-37DD3F010D5C}"/>
              </a:ext>
            </a:extLst>
          </p:cNvPr>
          <p:cNvSpPr txBox="1">
            <a:spLocks/>
          </p:cNvSpPr>
          <p:nvPr/>
        </p:nvSpPr>
        <p:spPr>
          <a:xfrm>
            <a:off x="223954" y="3180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0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divergence: Taylor remainder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228228" y="1703692"/>
            <a:ext cx="1213104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                  </a:t>
            </a:r>
            <a:r>
              <a:rPr lang="en-US" altLang="ja-JP" sz="2400" dirty="0">
                <a:highlight>
                  <a:srgbClr val="FFFF00"/>
                </a:highlight>
              </a:rPr>
              <a:t>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n-US" altLang="ja-JP" sz="2400" dirty="0">
                <a:highlight>
                  <a:srgbClr val="FFFF00"/>
                </a:highlight>
              </a:rPr>
              <a:t>)= F(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aseline="-25000" dirty="0">
                <a:highlight>
                  <a:srgbClr val="FFFF00"/>
                </a:highlight>
              </a:rPr>
              <a:t>2</a:t>
            </a:r>
            <a:r>
              <a:rPr lang="en-US" altLang="ja-JP" sz="2400" dirty="0">
                <a:highlight>
                  <a:srgbClr val="FFFF00"/>
                </a:highlight>
              </a:rPr>
              <a:t>)+&lt;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0" i="0" dirty="0"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400" b="0" i="0" dirty="0"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∇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400" i="0" dirty="0"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i="0" baseline="-25000" dirty="0"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400" b="0" i="0" baseline="-250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dirty="0">
                <a:highlight>
                  <a:srgbClr val="FFFF00"/>
                </a:highlight>
              </a:rPr>
              <a:t>&gt;+ </a:t>
            </a:r>
            <a:r>
              <a:rPr lang="en-US" altLang="ja-JP" sz="24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ja-JP" sz="2400" b="1" dirty="0">
              <a:solidFill>
                <a:schemeClr val="accent1"/>
              </a:solidFill>
            </a:endParaRP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endParaRPr lang="en-US" altLang="ja-JP" sz="2400" dirty="0"/>
          </a:p>
          <a:p>
            <a:r>
              <a:rPr lang="en-US" altLang="ja-JP" sz="2400" b="1" dirty="0" err="1">
                <a:solidFill>
                  <a:schemeClr val="accent1"/>
                </a:solidFill>
              </a:rPr>
              <a:t>LagrangeRemainder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)= </a:t>
            </a:r>
            <a:r>
              <a:rPr lang="en-US" altLang="ja-JP" sz="2400" b="1" dirty="0">
                <a:solidFill>
                  <a:srgbClr val="FF0000"/>
                </a:solidFill>
              </a:rPr>
              <a:t>½ 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∇</a:t>
            </a:r>
            <a:r>
              <a:rPr lang="en-US" altLang="ja-JP" sz="2400" b="1" i="0" baseline="30000" dirty="0">
                <a:solidFill>
                  <a:srgbClr val="FF0000"/>
                </a:solidFill>
                <a:effectLst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F(</a:t>
            </a:r>
            <a:r>
              <a:rPr lang="el-GR" altLang="ja-JP" sz="2400" b="1" dirty="0">
                <a:solidFill>
                  <a:srgbClr val="FF0000"/>
                </a:solidFill>
              </a:rPr>
              <a:t>ξ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</a:rPr>
              <a:t> (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</a:rPr>
              <a:t>2 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ja-JP" sz="2400" b="1" i="0" dirty="0">
                <a:effectLst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B</a:t>
            </a:r>
            <a:r>
              <a:rPr lang="en-US" altLang="ja-JP" sz="2400" b="1" baseline="-25000" dirty="0"/>
              <a:t>F</a:t>
            </a:r>
            <a:r>
              <a:rPr lang="en-US" altLang="ja-JP" sz="2400" b="1" dirty="0"/>
              <a:t>(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/>
              <a:t>:</a:t>
            </a:r>
            <a:r>
              <a:rPr lang="el-GR" altLang="ja-JP" sz="2400" b="1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/>
              <a:t>)  </a:t>
            </a:r>
          </a:p>
          <a:p>
            <a:r>
              <a:rPr lang="en-US" altLang="ja-JP" sz="2000" b="1" dirty="0"/>
              <a:t>					                        </a:t>
            </a:r>
            <a:r>
              <a:rPr lang="en-US" altLang="ja-JP" sz="2400" dirty="0"/>
              <a:t>for some </a:t>
            </a:r>
            <a:r>
              <a:rPr lang="el-GR" altLang="ja-JP" sz="2400" dirty="0"/>
              <a:t>ξ</a:t>
            </a:r>
            <a:r>
              <a:rPr lang="ja-JP" altLang="en-US" sz="24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</a:t>
            </a:r>
            <a:r>
              <a:rPr lang="en-US" altLang="ja-JP" sz="24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32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1" dirty="0"/>
              <a:t>BDs are only symmetric for generalized quadratic distance (</a:t>
            </a:r>
            <a:r>
              <a:rPr lang="en-US" altLang="ja-JP" sz="2400" dirty="0"/>
              <a:t>proof: </a:t>
            </a:r>
            <a:r>
              <a:rPr lang="el-GR" altLang="ja-JP" sz="2400" dirty="0">
                <a:effectLst/>
              </a:rPr>
              <a:t>∇</a:t>
            </a:r>
            <a:r>
              <a:rPr lang="en-US" altLang="ja-JP" sz="2400" baseline="30000" dirty="0">
                <a:effectLst/>
              </a:rPr>
              <a:t>2</a:t>
            </a:r>
            <a:r>
              <a:rPr lang="en-US" altLang="ja-JP" sz="2400" dirty="0">
                <a:effectLst/>
              </a:rPr>
              <a:t>F constant</a:t>
            </a:r>
            <a:r>
              <a:rPr lang="en-US" altLang="ja-JP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i="1" dirty="0"/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0A3D-A752-C2DD-841A-78B9586EA5A1}"/>
              </a:ext>
            </a:extLst>
          </p:cNvPr>
          <p:cNvSpPr txBox="1"/>
          <p:nvPr/>
        </p:nvSpPr>
        <p:spPr>
          <a:xfrm>
            <a:off x="5109693" y="1043527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)=F(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)-F(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)-&lt;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336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5" y="17854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 =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8940-1AF6-2198-08A1-5C570CB4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in the limit case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21" y="2039894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A14B-CF3F-B5D0-0F34-9655A40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(M,N)-convexity: (M,N)-Bregman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B13DA4-B029-4809-DAA3-7395662A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</a:t>
            </a:r>
            <a:r>
              <a:rPr kumimoji="1" lang="en-US" altLang="ja-JP" sz="2400" dirty="0"/>
              <a:t>on monotonic representations: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EBFB-923F-CC14-1BD6-5E07E89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7BAA-5657-2997-5FFC-6A50B3E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6813"/>
            <a:ext cx="11811001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(M,N)-convexity for convex-preserving deformations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4CC-CE45-CDA4-B8B3-477A4B72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4" y="1186883"/>
            <a:ext cx="12232888" cy="53531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Recall that for exponential families, we had two convex functions: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We may thus </a:t>
            </a:r>
            <a:r>
              <a:rPr lang="en-US" altLang="ja-JP" b="1" dirty="0">
                <a:solidFill>
                  <a:srgbClr val="FF0000"/>
                </a:solidFill>
              </a:rPr>
              <a:t>deform F with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</a:t>
            </a:r>
            <a:r>
              <a:rPr lang="en-US" altLang="ja-JP" b="1" dirty="0">
                <a:solidFill>
                  <a:srgbClr val="FF0000"/>
                </a:solidFill>
              </a:rPr>
              <a:t>quasi-arithmetic means </a:t>
            </a:r>
            <a:r>
              <a:rPr lang="en-US" altLang="ja-JP" dirty="0"/>
              <a:t>and seek the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-conve</a:t>
            </a:r>
            <a:r>
              <a:rPr lang="en-US" altLang="ja-JP" dirty="0">
                <a:latin typeface="Source Sans Pro" panose="020B0503030403020204" pitchFamily="34" charset="0"/>
              </a:rPr>
              <a:t>x function which also remains ordinary convex</a:t>
            </a:r>
          </a:p>
          <a:p>
            <a:r>
              <a:rPr lang="en-US" altLang="ja-JP" dirty="0">
                <a:latin typeface="Source Sans Pro" panose="020B0503030403020204" pitchFamily="34" charset="0"/>
              </a:rPr>
              <a:t>For those convex-preserving </a:t>
            </a:r>
            <a:r>
              <a:rPr kumimoji="1" lang="en-US" altLang="ja-JP" sz="2800" dirty="0"/>
              <a:t>(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800" b="0" i="0" dirty="0"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800" b="0" i="0" dirty="0"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800" b="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dirty="0">
                <a:latin typeface="Source Sans Pro" panose="020B0503030403020204" pitchFamily="34" charset="0"/>
              </a:rPr>
              <a:t>-deformations, we get new Bregman divergences </a:t>
            </a:r>
            <a:r>
              <a:rPr lang="en-US" altLang="ja-JP" dirty="0">
                <a:latin typeface="Source Sans Pro" panose="020B0503030403020204" pitchFamily="34" charset="0"/>
              </a:rPr>
              <a:t>and Bregman manifolds to play with!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38E5-0C7A-81F6-06C6-277B4ABA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9FFB-FAC0-F71D-63E8-9D553FDD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3487727"/>
            <a:ext cx="11643149" cy="69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80564-3C7F-C7E0-EFAB-0C787E6B16C3}"/>
              </a:ext>
            </a:extLst>
          </p:cNvPr>
          <p:cNvSpPr txBox="1"/>
          <p:nvPr/>
        </p:nvSpPr>
        <p:spPr>
          <a:xfrm>
            <a:off x="159131" y="2001537"/>
            <a:ext cx="1203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/>
              <a:t>Convex 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)=log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Log-convex</a:t>
            </a:r>
            <a:r>
              <a:rPr lang="ja-JP" altLang="en-US" sz="2800" i="0" dirty="0">
                <a:effectLst/>
              </a:rPr>
              <a:t> </a:t>
            </a:r>
            <a:r>
              <a:rPr kumimoji="1" lang="en-US" altLang="ja-JP" sz="2800" dirty="0"/>
              <a:t> Z(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)=exp(F(</a:t>
            </a:r>
            <a:r>
              <a:rPr kumimoji="1" lang="el-GR" altLang="ja-JP" sz="2800" dirty="0"/>
              <a:t>θ</a:t>
            </a:r>
            <a:r>
              <a:rPr kumimoji="1" lang="en-US" altLang="ja-JP" sz="2800" dirty="0"/>
              <a:t>)), hence convex    </a:t>
            </a:r>
            <a:endParaRPr lang="ja-JP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BFE98-55BA-5E7A-EF07-2A42F0B14ADB}"/>
              </a:ext>
            </a:extLst>
          </p:cNvPr>
          <p:cNvSpPr txBox="1"/>
          <p:nvPr/>
        </p:nvSpPr>
        <p:spPr>
          <a:xfrm>
            <a:off x="980605" y="2656232"/>
            <a:ext cx="770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dirty="0">
                <a:effectLst/>
              </a:rPr>
              <a:t>Cumulant function </a:t>
            </a:r>
            <a:r>
              <a:rPr lang="ja-JP" altLang="en-US" sz="2800" i="0" dirty="0">
                <a:effectLst/>
              </a:rPr>
              <a:t>↔ </a:t>
            </a:r>
            <a:r>
              <a:rPr lang="en-US" altLang="ja-JP" sz="2800" i="0" dirty="0">
                <a:effectLst/>
              </a:rPr>
              <a:t>Partition function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11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 in this talk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Bregman pseudo-divergence</a:t>
            </a:r>
            <a:endParaRPr kumimoji="1" lang="ja-JP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686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Jensen/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Jensen-Bregman divergence</a:t>
            </a:r>
            <a:endParaRPr kumimoji="1" lang="ja-JP" altLang="en-US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Duo </a:t>
            </a:r>
            <a:r>
              <a:rPr kumimoji="1" lang="en-US" altLang="ja-JP" sz="2400" b="1" dirty="0" err="1"/>
              <a:t>Fenchel</a:t>
            </a:r>
            <a:r>
              <a:rPr kumimoji="1" lang="en-US" altLang="ja-JP" sz="2400" b="1" dirty="0"/>
              <a:t>-Young pseudo-divergence</a:t>
            </a:r>
            <a:endParaRPr kumimoji="1" lang="ja-JP" altLang="en-US" sz="24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9181400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Dually flat divergence &amp; contrast function</a:t>
            </a:r>
            <a:endParaRPr kumimoji="1" lang="ja-JP" altLang="en-US" sz="2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9271780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(M,N)-Bregman</a:t>
            </a:r>
          </a:p>
          <a:p>
            <a:pPr algn="ctr"/>
            <a:r>
              <a:rPr lang="en-US" altLang="ja-JP" sz="2400" b="1" dirty="0"/>
              <a:t>divergence</a:t>
            </a:r>
            <a:endParaRPr kumimoji="1" lang="ja-JP" altLang="en-US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Conformal </a:t>
            </a:r>
          </a:p>
          <a:p>
            <a:pPr algn="ctr"/>
            <a:r>
              <a:rPr kumimoji="1" lang="en-US" altLang="ja-JP" sz="2400" b="1" dirty="0"/>
              <a:t>Bregman divergence</a:t>
            </a:r>
            <a:endParaRPr kumimoji="1" lang="ja-JP" altLang="en-US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711214" y="6564285"/>
            <a:ext cx="791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7987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8CB-990A-4AEE-66B3-445D8108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Thank you!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92F8-3E01-FA5D-323B-F539110F91AB}"/>
              </a:ext>
            </a:extLst>
          </p:cNvPr>
          <p:cNvSpPr txBox="1"/>
          <p:nvPr/>
        </p:nvSpPr>
        <p:spPr>
          <a:xfrm>
            <a:off x="8282691" y="6353221"/>
            <a:ext cx="36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7448F-3C7B-FC1B-D2E5-C568B8D0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3F2B-26C2-630B-1A3E-B713F1E52397}"/>
              </a:ext>
            </a:extLst>
          </p:cNvPr>
          <p:cNvSpPr txBox="1"/>
          <p:nvPr/>
        </p:nvSpPr>
        <p:spPr>
          <a:xfrm>
            <a:off x="972658" y="1725022"/>
            <a:ext cx="1075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Many thanks to all my inspiring collaborators.</a:t>
            </a:r>
          </a:p>
          <a:p>
            <a:r>
              <a:rPr lang="en-US" altLang="ja-JP" sz="2400" dirty="0"/>
              <a:t>Special thanks to Richard Nock, Ke Sun, Ehsan Amid, and </a:t>
            </a:r>
            <a:r>
              <a:rPr kumimoji="1" lang="en-US" altLang="ja-JP" sz="2400" dirty="0"/>
              <a:t>Alexander </a:t>
            </a:r>
            <a:r>
              <a:rPr kumimoji="1" lang="en-US" altLang="ja-JP" sz="2400" dirty="0" err="1"/>
              <a:t>Soen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026" name="Picture 2" descr="Information Geometry (@SN_INGE) / X">
            <a:extLst>
              <a:ext uri="{FF2B5EF4-FFF2-40B4-BE49-F238E27FC236}">
                <a16:creationId xmlns:a16="http://schemas.microsoft.com/office/drawing/2014/main" id="{B2B1A7B3-E390-2627-92B6-FDEB9C58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7" y="2919770"/>
            <a:ext cx="666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 Nielsen on X: &quot;🎓Since 2018, the journal &quot;Information ...">
            <a:extLst>
              <a:ext uri="{FF2B5EF4-FFF2-40B4-BE49-F238E27FC236}">
                <a16:creationId xmlns:a16="http://schemas.microsoft.com/office/drawing/2014/main" id="{28F8D678-55EC-FCD8-53C7-4654611B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57" y="2919771"/>
            <a:ext cx="217237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2F17-32AD-61E4-9347-4FC8E57997CC}"/>
              </a:ext>
            </a:extLst>
          </p:cNvPr>
          <p:cNvSpPr txBox="1"/>
          <p:nvPr/>
        </p:nvSpPr>
        <p:spPr>
          <a:xfrm>
            <a:off x="3301836" y="59308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https://link.springer.com/journal/41884</a:t>
            </a:r>
          </a:p>
        </p:txBody>
      </p:sp>
    </p:spTree>
    <p:extLst>
      <p:ext uri="{BB962C8B-B14F-4D97-AF65-F5344CB8AC3E}">
        <p14:creationId xmlns:p14="http://schemas.microsoft.com/office/powerpoint/2010/main" val="3484573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6" y="956606"/>
            <a:ext cx="11808728" cy="6093475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/>
              <a:t>Bregman divergences:  arbitrarily well approximated by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</a:t>
            </a:r>
            <a:r>
              <a:rPr kumimoji="1" lang="en-US" altLang="ja-JP" sz="2400" dirty="0"/>
              <a:t> 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skewed Jensen divergences </a:t>
            </a:r>
            <a:r>
              <a:rPr kumimoji="1" lang="en-US" altLang="ja-JP" sz="2400" dirty="0"/>
              <a:t>without using gradient </a:t>
            </a:r>
            <a:r>
              <a:rPr kumimoji="1" lang="el-GR" altLang="ja-JP" sz="2400" dirty="0"/>
              <a:t>∇</a:t>
            </a:r>
            <a:r>
              <a:rPr kumimoji="1" lang="en-US" altLang="ja-JP" sz="2400" dirty="0"/>
              <a:t>F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Jensen-Shannon centroid </a:t>
            </a:r>
            <a:r>
              <a:rPr kumimoji="1" lang="en-US" altLang="ja-JP" sz="2400" dirty="0"/>
              <a:t>on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mixture family manifold </a:t>
            </a:r>
            <a:r>
              <a:rPr kumimoji="1" lang="en-US" altLang="ja-JP" sz="2400" dirty="0"/>
              <a:t>using </a:t>
            </a:r>
            <a:r>
              <a:rPr lang="en-US" altLang="ja-JP" sz="2400" dirty="0" err="1"/>
              <a:t>C</a:t>
            </a:r>
            <a:r>
              <a:rPr kumimoji="1" lang="en-US" altLang="ja-JP" sz="2400" dirty="0" err="1"/>
              <a:t>onCave</a:t>
            </a:r>
            <a:r>
              <a:rPr kumimoji="1" lang="en-US" altLang="ja-JP" sz="2400" dirty="0"/>
              <a:t>-Convex procedure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</a:p>
          <a:p>
            <a:r>
              <a:rPr lang="en-US" altLang="ja-JP" sz="2400" dirty="0"/>
              <a:t>Chernoff information on </a:t>
            </a:r>
            <a:r>
              <a:rPr lang="en-US" altLang="ja-JP" sz="2400" b="1" dirty="0">
                <a:solidFill>
                  <a:schemeClr val="accent4"/>
                </a:solidFill>
              </a:rPr>
              <a:t>exponential family manifold </a:t>
            </a:r>
            <a:r>
              <a:rPr lang="en-US" altLang="ja-JP" sz="2400" dirty="0"/>
              <a:t>using exact geometric characterization ``</a:t>
            </a:r>
            <a:r>
              <a:rPr lang="en-US" altLang="ja-JP" sz="2400" b="1" dirty="0">
                <a:solidFill>
                  <a:srgbClr val="FF0000"/>
                </a:solidFill>
              </a:rPr>
              <a:t>Chernoff point</a:t>
            </a:r>
            <a:r>
              <a:rPr lang="en-US" altLang="ja-JP" sz="2400" dirty="0"/>
              <a:t>’’ = unique intersection of primal geodesic with dual bisector</a:t>
            </a:r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Define Bregman divergences with respect to (M,N)-convexity: 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(M,N)-Bregman divergences </a:t>
            </a:r>
            <a:r>
              <a:rPr kumimoji="1" lang="en-US" altLang="ja-JP" sz="2400" dirty="0"/>
              <a:t>as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conformal Bregman divergences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FF0000"/>
                </a:solidFill>
              </a:rPr>
              <a:t>          Convex-preserving 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ρ</a:t>
            </a:r>
            <a:r>
              <a:rPr kumimoji="1"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τ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-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deformations</a:t>
            </a:r>
          </a:p>
          <a:p>
            <a:pPr marL="0" indent="0">
              <a:buNone/>
            </a:pP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Duality: </a:t>
            </a:r>
            <a:r>
              <a:rPr kumimoji="1" lang="en-US" altLang="ja-JP" sz="2400" dirty="0" err="1"/>
              <a:t>biduality</a:t>
            </a:r>
            <a:r>
              <a:rPr kumimoji="1" lang="en-US" altLang="ja-JP" sz="2400" dirty="0"/>
              <a:t> reference/representation from convex duality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422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079F-63E8-6F43-CC0A-ABCE9CDB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-13797"/>
            <a:ext cx="11792607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Multivariate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Bregman divergence as families of </a:t>
            </a:r>
            <a:r>
              <a:rPr lang="en-US" altLang="ja-JP" sz="4000" b="1" dirty="0">
                <a:solidFill>
                  <a:schemeClr val="accent5"/>
                </a:solidFill>
              </a:rPr>
              <a:t>univariate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Bregman divergences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82ACC-8CCE-98F1-201C-01108C7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41" y="1211635"/>
            <a:ext cx="11340790" cy="4351338"/>
          </a:xfrm>
        </p:spPr>
        <p:txBody>
          <a:bodyPr/>
          <a:lstStyle/>
          <a:p>
            <a:r>
              <a:rPr kumimoji="1" lang="en-US" altLang="ja-JP" dirty="0"/>
              <a:t>A d-variate function F(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 can be equivalently handed as a family of 1D convex functions: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{F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’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 (1-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kumimoji="1"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α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θ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’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)}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A d-variate BD can be written as an equivalent 1D scalar BD: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8FFF-B3D4-A317-5B03-ADCDD326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3590D-5E16-2667-42AD-A5D5D2F7EA10}"/>
              </a:ext>
            </a:extLst>
          </p:cNvPr>
          <p:cNvSpPr txBox="1"/>
          <p:nvPr/>
        </p:nvSpPr>
        <p:spPr>
          <a:xfrm>
            <a:off x="846369" y="6539991"/>
            <a:ext cx="109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chord gap divergence and a generalization of the Bhattacharyya distance."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IEEE ICASSP, 2018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1343C-C507-A614-1144-5E17B031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43" y="5204627"/>
            <a:ext cx="5384807" cy="8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4AEA1-3F3E-1979-C175-4448418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83" y="3387304"/>
            <a:ext cx="7507373" cy="165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4FF4F-7530-EC3B-1F33-DC2DCD0DD8EB}"/>
              </a:ext>
            </a:extLst>
          </p:cNvPr>
          <p:cNvSpPr txBox="1"/>
          <p:nvPr/>
        </p:nvSpPr>
        <p:spPr>
          <a:xfrm>
            <a:off x="297101" y="3416093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Directional derivative</a:t>
            </a:r>
            <a:endParaRPr kumimoji="1" lang="ja-JP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24606-35AF-62E0-3A49-921814A14EF5}"/>
              </a:ext>
            </a:extLst>
          </p:cNvPr>
          <p:cNvSpPr txBox="1"/>
          <p:nvPr/>
        </p:nvSpPr>
        <p:spPr>
          <a:xfrm>
            <a:off x="199696" y="5408660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write BD as equivalent scalar BDs:</a:t>
            </a:r>
            <a:endParaRPr kumimoji="1" lang="ja-JP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7F45-E92E-8615-9836-2D87BD01DB68}"/>
              </a:ext>
            </a:extLst>
          </p:cNvPr>
          <p:cNvSpPr txBox="1"/>
          <p:nvPr/>
        </p:nvSpPr>
        <p:spPr>
          <a:xfrm>
            <a:off x="351065" y="6063361"/>
            <a:ext cx="1141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  </a:t>
            </a:r>
            <a:r>
              <a:rPr kumimoji="1" lang="en-US" altLang="ja-JP" sz="2400" dirty="0"/>
              <a:t>write a BD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to anchor points as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sub-dimensional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DAE9-B98E-E63C-3634-2DE3206DFD18}"/>
              </a:ext>
            </a:extLst>
          </p:cNvPr>
          <p:cNvSpPr/>
          <p:nvPr/>
        </p:nvSpPr>
        <p:spPr>
          <a:xfrm>
            <a:off x="5584503" y="5204627"/>
            <a:ext cx="5684959" cy="8437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12A52-A367-FF92-B236-3BC76A34813D}"/>
              </a:ext>
            </a:extLst>
          </p:cNvPr>
          <p:cNvSpPr txBox="1"/>
          <p:nvPr/>
        </p:nvSpPr>
        <p:spPr>
          <a:xfrm>
            <a:off x="5677343" y="3372339"/>
            <a:ext cx="170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(F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i="0" baseline="-25000" dirty="0">
                <a:effectLst/>
              </a:rPr>
              <a:t>,</a:t>
            </a:r>
            <a:r>
              <a:rPr lang="el-GR" altLang="ja-JP" sz="2400" b="1" i="0" baseline="-25000" dirty="0">
                <a:effectLst/>
              </a:rPr>
              <a:t>θ</a:t>
            </a:r>
            <a:r>
              <a:rPr lang="en-US" altLang="ja-JP" sz="2400" b="1" dirty="0"/>
              <a:t>)’</a:t>
            </a:r>
            <a:r>
              <a:rPr kumimoji="1" lang="en-US" altLang="ja-JP" sz="2400" b="1" dirty="0"/>
              <a:t>(</a:t>
            </a:r>
            <a:r>
              <a:rPr lang="en-US" altLang="ja-JP" sz="2400" b="1" dirty="0"/>
              <a:t>u</a:t>
            </a:r>
            <a:r>
              <a:rPr kumimoji="1" lang="en-US" altLang="ja-JP" sz="2400" b="1" dirty="0"/>
              <a:t>)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270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CA6A-072B-0327-8BB9-D0097AA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2681"/>
            <a:ext cx="118872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How can we measure other convexity gaps in graphs?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3621-0635-7A11-7314-ACE503F0F9DA}"/>
              </a:ext>
            </a:extLst>
          </p:cNvPr>
          <p:cNvSpPr txBox="1"/>
          <p:nvPr/>
        </p:nvSpPr>
        <p:spPr>
          <a:xfrm>
            <a:off x="-863849" y="6206872"/>
            <a:ext cx="101193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Univariate: B</a:t>
            </a:r>
            <a:r>
              <a:rPr lang="en-US" altLang="ja-JP" sz="2400" b="1" baseline="-25000" dirty="0">
                <a:solidFill>
                  <a:srgbClr val="FF0000"/>
                </a:solidFill>
              </a:rPr>
              <a:t>F</a:t>
            </a:r>
            <a:r>
              <a:rPr lang="en-US" altLang="ja-JP" sz="2400" b="1" dirty="0">
                <a:solidFill>
                  <a:srgbClr val="FF0000"/>
                </a:solidFill>
              </a:rPr>
              <a:t>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</a:rPr>
              <a:t>: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)=F(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b="1" dirty="0">
                <a:solidFill>
                  <a:srgbClr val="FF0000"/>
                </a:solidFill>
              </a:rPr>
              <a:t>)-F(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)-(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</a:rPr>
              <a:t>)</a:t>
            </a:r>
            <a:r>
              <a:rPr lang="el-GR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F’(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endParaRPr lang="en-US" altLang="ja-JP" sz="2400" b="1" i="0" baseline="-25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en-US" altLang="ja-JP" sz="2400" b="1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F96B-78A7-4457-F9E7-90F7B8B8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8DC1-23DD-97DD-D5D5-CF704BF1F387}"/>
              </a:ext>
            </a:extLst>
          </p:cNvPr>
          <p:cNvSpPr txBox="1"/>
          <p:nvPr/>
        </p:nvSpPr>
        <p:spPr>
          <a:xfrm>
            <a:off x="8072357" y="2375996"/>
            <a:ext cx="374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Bregman divergence</a:t>
            </a:r>
          </a:p>
          <a:p>
            <a:pPr algn="ctr"/>
            <a:r>
              <a:rPr lang="en-US" altLang="ja-JP" sz="2400" dirty="0"/>
              <a:t>as a </a:t>
            </a:r>
            <a:r>
              <a:rPr lang="en-US" altLang="ja-JP" sz="24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onvex gap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9D4CF2-764E-E5CC-ED33-CAC19B865266}"/>
              </a:ext>
            </a:extLst>
          </p:cNvPr>
          <p:cNvSpPr/>
          <p:nvPr/>
        </p:nvSpPr>
        <p:spPr>
          <a:xfrm>
            <a:off x="8754490" y="3390800"/>
            <a:ext cx="1194667" cy="959005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/>
              <a:t>?</a:t>
            </a:r>
            <a:endParaRPr kumimoji="1" lang="ja-JP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A816-CDE6-4277-E7CA-8EC85F5CFD01}"/>
              </a:ext>
            </a:extLst>
          </p:cNvPr>
          <p:cNvSpPr txBox="1"/>
          <p:nvPr/>
        </p:nvSpPr>
        <p:spPr>
          <a:xfrm>
            <a:off x="6818593" y="4533613"/>
            <a:ext cx="505779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Generalize BDs by measuring</a:t>
            </a:r>
          </a:p>
          <a:p>
            <a:pPr algn="ctr"/>
            <a:r>
              <a:rPr lang="en-US" altLang="ja-JP" sz="2800" dirty="0"/>
              <a:t>various convex gaps?</a:t>
            </a:r>
            <a:endParaRPr kumimoji="1" lang="ja-JP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4CC6D-6527-357B-C665-BD248CA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590" y="1314528"/>
            <a:ext cx="7117689" cy="382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5F787-1018-2F61-BE08-388C927F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76" y="1426471"/>
            <a:ext cx="4638675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C04A-6B34-D012-EA65-57340F9A5684}"/>
              </a:ext>
            </a:extLst>
          </p:cNvPr>
          <p:cNvSpPr txBox="1"/>
          <p:nvPr/>
        </p:nvSpPr>
        <p:spPr>
          <a:xfrm>
            <a:off x="535574" y="511838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Tangent line </a:t>
            </a:r>
            <a:r>
              <a:rPr kumimoji="1" lang="en-US" altLang="ja-JP" dirty="0"/>
              <a:t>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2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25BEE-B2D8-7A31-D26A-73821456A85D}"/>
              </a:ext>
            </a:extLst>
          </p:cNvPr>
          <p:cNvSpPr txBox="1"/>
          <p:nvPr/>
        </p:nvSpPr>
        <p:spPr>
          <a:xfrm>
            <a:off x="4687953" y="3142829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Function</a:t>
            </a:r>
            <a:r>
              <a:rPr lang="en-US" altLang="ja-JP" sz="1800" i="0" baseline="-25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dirty="0"/>
              <a:t>evaluated at </a:t>
            </a:r>
            <a:r>
              <a:rPr lang="el-GR" altLang="ja-JP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F13FF0-85C1-2B45-627A-A0C2E1CBA19D}"/>
              </a:ext>
            </a:extLst>
          </p:cNvPr>
          <p:cNvSpPr/>
          <p:nvPr/>
        </p:nvSpPr>
        <p:spPr>
          <a:xfrm>
            <a:off x="7115572" y="2457710"/>
            <a:ext cx="880947" cy="689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E8DFB-83E0-F16A-3807-1307D941104D}"/>
              </a:ext>
            </a:extLst>
          </p:cNvPr>
          <p:cNvSpPr txBox="1"/>
          <p:nvPr/>
        </p:nvSpPr>
        <p:spPr>
          <a:xfrm>
            <a:off x="1736486" y="898533"/>
            <a:ext cx="7567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B</a:t>
            </a:r>
            <a:r>
              <a:rPr lang="en-US" altLang="ja-JP" sz="2800" baseline="-25000" dirty="0"/>
              <a:t>F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 = 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800" dirty="0"/>
              <a:t>)  - (F(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800" dirty="0"/>
              <a:t>)+&lt;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8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8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800" dirty="0"/>
              <a:t>&gt;)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19004-DB70-6EA5-8F0C-F656CE10AAF7}"/>
              </a:ext>
            </a:extLst>
          </p:cNvPr>
          <p:cNvSpPr txBox="1"/>
          <p:nvPr/>
        </p:nvSpPr>
        <p:spPr>
          <a:xfrm>
            <a:off x="3766325" y="4089143"/>
            <a:ext cx="652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</a:rPr>
              <a:t>vertical c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onvex gap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6615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E91-9528-91C0-8F7F-C818491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" y="47393"/>
            <a:ext cx="1186211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Symmetrized Bregman </a:t>
            </a:r>
            <a:r>
              <a:rPr lang="en-US" altLang="ja-JP" sz="4000" b="1" dirty="0">
                <a:solidFill>
                  <a:schemeClr val="accent5"/>
                </a:solidFill>
              </a:rPr>
              <a:t>di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vergences are not Bregman divergences except for quadratic distances 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7FB-6152-14CF-178F-9404314C1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0" y="1302622"/>
            <a:ext cx="11883480" cy="551725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Symmetrized Bregman divergence</a:t>
            </a:r>
            <a:r>
              <a:rPr kumimoji="1" lang="en-US" altLang="ja-JP" dirty="0"/>
              <a:t>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may double the dimension, and write: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parameter space       is </a:t>
            </a:r>
            <a:r>
              <a:rPr kumimoji="1" lang="en-US" altLang="ja-JP" b="1" dirty="0">
                <a:solidFill>
                  <a:srgbClr val="FF0000"/>
                </a:solidFill>
              </a:rPr>
              <a:t>not convex </a:t>
            </a:r>
            <a:r>
              <a:rPr kumimoji="1" lang="en-US" altLang="ja-JP" dirty="0"/>
              <a:t>in general !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Except for generalized quadratic distances (</a:t>
            </a:r>
            <a:r>
              <a:rPr kumimoji="1" lang="en-US" altLang="ja-JP" dirty="0" err="1"/>
              <a:t>Mahalanobis</a:t>
            </a:r>
            <a:r>
              <a:rPr kumimoji="1" lang="en-US" altLang="ja-JP" dirty="0"/>
              <a:t>), SBDs are not </a:t>
            </a:r>
            <a:r>
              <a:rPr kumimoji="1" lang="en-US" altLang="ja-JP" dirty="0" err="1"/>
              <a:t>BDs.</a:t>
            </a:r>
            <a:r>
              <a:rPr kumimoji="1" lang="en-US" altLang="ja-JP" dirty="0"/>
              <a:t> SBDs are </a:t>
            </a:r>
            <a:r>
              <a:rPr kumimoji="1" lang="en-US" altLang="ja-JP" b="1" dirty="0">
                <a:solidFill>
                  <a:srgbClr val="FF0000"/>
                </a:solidFill>
              </a:rPr>
              <a:t>curved Bregman divergences. </a:t>
            </a:r>
            <a:r>
              <a:rPr kumimoji="1" lang="en-US" altLang="ja-JP" dirty="0"/>
              <a:t>Update B</a:t>
            </a:r>
            <a:r>
              <a:rPr kumimoji="1" lang="en-US" altLang="ja-JP" baseline="-25000" dirty="0"/>
              <a:t>F</a:t>
            </a:r>
            <a:r>
              <a:rPr kumimoji="1" lang="en-US" altLang="ja-JP" dirty="0"/>
              <a:t>: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Int(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to </a:t>
            </a:r>
            <a:r>
              <a:rPr kumimoji="1" lang="el-GR" altLang="ja-JP" dirty="0"/>
              <a:t>θ</a:t>
            </a:r>
            <a:r>
              <a:rPr kumimoji="1" lang="en-US" altLang="ja-JP" dirty="0"/>
              <a:t>x </a:t>
            </a:r>
            <a:r>
              <a:rPr kumimoji="1" lang="en-US" altLang="ja-JP" dirty="0" err="1">
                <a:solidFill>
                  <a:srgbClr val="FFC000"/>
                </a:solidFill>
              </a:rPr>
              <a:t>RelInt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</a:p>
          <a:p>
            <a:r>
              <a:rPr lang="en-US" altLang="ja-JP" dirty="0"/>
              <a:t>Bregman divergence restricted to a linear subspace is </a:t>
            </a:r>
            <a:r>
              <a:rPr lang="en-US" altLang="ja-JP" b="1" dirty="0">
                <a:solidFill>
                  <a:srgbClr val="FF0000"/>
                </a:solidFill>
              </a:rPr>
              <a:t>sub-dimensional Bregman divergence</a:t>
            </a:r>
            <a:r>
              <a:rPr lang="en-US" altLang="ja-JP" dirty="0"/>
              <a:t> : For example, extended KLD vs KLD on simplex</a:t>
            </a:r>
            <a:r>
              <a:rPr lang="el-GR" altLang="ja-JP" dirty="0"/>
              <a:t>Δ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F99E-BD98-D653-688D-E955947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70E65-BD17-B36B-FCC6-3EBD6EB2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8" y="1778795"/>
            <a:ext cx="10558502" cy="48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013B9-3D9F-FC15-B569-BFDBFD09C3EB}"/>
              </a:ext>
            </a:extLst>
          </p:cNvPr>
          <p:cNvSpPr txBox="1"/>
          <p:nvPr/>
        </p:nvSpPr>
        <p:spPr>
          <a:xfrm>
            <a:off x="224883" y="6450544"/>
            <a:ext cx="1161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N+Nock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., Sided and symmetrized Bregman centroids."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  (2009)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0358A9-CC8B-B05D-51E9-1E42504C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5" y="2967322"/>
            <a:ext cx="3267075" cy="619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CFAAB1-E754-CE35-8ACA-D9EE8E39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452" y="2832157"/>
            <a:ext cx="2352675" cy="82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D9DFCA-7A6D-84D6-4D59-13D8B152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9" y="4148973"/>
            <a:ext cx="4933950" cy="962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7D401-73E3-3201-BF50-C0E2D12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4" y="4094807"/>
            <a:ext cx="5476875" cy="962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4BCE40-3BE2-2A10-466B-5527D0E8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666" y="3475651"/>
            <a:ext cx="4191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D89BA6-0481-07E1-66F1-F56A5AF33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85" y="2924921"/>
            <a:ext cx="3133725" cy="5429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B6026-F202-6944-A437-71A816432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169" y="2830388"/>
            <a:ext cx="144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36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B19-5E40-406E-F27F-595D47D5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-7631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have Hessian metrics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9395-9E54-4CEF-A5C4-05A54A73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253331"/>
            <a:ext cx="11395841" cy="435133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The metric g of a Bregman manifold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Hessian</a:t>
            </a:r>
            <a:r>
              <a:rPr kumimoji="1" lang="en-US" altLang="ja-JP" sz="2800" dirty="0"/>
              <a:t>:</a:t>
            </a:r>
            <a:endParaRPr lang="ja-JP" altLang="en-US" sz="2800" dirty="0"/>
          </a:p>
          <a:p>
            <a:pPr marL="0" indent="0">
              <a:buNone/>
            </a:pPr>
            <a:r>
              <a:rPr kumimoji="1" lang="en-US" altLang="ja-JP" b="1" dirty="0">
                <a:highlight>
                  <a:srgbClr val="FFFF00"/>
                </a:highlight>
              </a:rPr>
              <a:t> g(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b="1" dirty="0"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 F(</a:t>
            </a:r>
            <a:r>
              <a:rPr kumimoji="1" lang="el-GR" altLang="ja-JP" b="1" dirty="0">
                <a:highlight>
                  <a:srgbClr val="FFFF00"/>
                </a:highlight>
              </a:rPr>
              <a:t>θ</a:t>
            </a:r>
            <a:r>
              <a:rPr kumimoji="1" lang="en-US" altLang="ja-JP" sz="2800" b="1" dirty="0">
                <a:highlight>
                  <a:srgbClr val="FFFF00"/>
                </a:highlight>
              </a:rPr>
              <a:t>) </a:t>
            </a:r>
            <a:r>
              <a:rPr kumimoji="1" lang="en-US" altLang="ja-JP" sz="2800" dirty="0"/>
              <a:t>and 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g(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</a:t>
            </a:r>
            <a:r>
              <a:rPr kumimoji="1"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∇</a:t>
            </a:r>
            <a:r>
              <a:rPr kumimoji="1" lang="en-US" altLang="ja-JP" sz="28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kumimoji="1"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kumimoji="1" lang="en-US" altLang="ja-JP" sz="2800" dirty="0"/>
          </a:p>
          <a:p>
            <a:r>
              <a:rPr lang="en-US" altLang="ja-JP" dirty="0"/>
              <a:t>The dual basis e(p) and e*(p) in tangent planes </a:t>
            </a:r>
            <a:r>
              <a:rPr lang="en-US" altLang="ja-JP" dirty="0" err="1"/>
              <a:t>T</a:t>
            </a:r>
            <a:r>
              <a:rPr lang="en-US" altLang="ja-JP" baseline="-25000" dirty="0" err="1"/>
              <a:t>p</a:t>
            </a:r>
            <a:r>
              <a:rPr lang="en-US" altLang="ja-JP" baseline="-25000" dirty="0"/>
              <a:t> </a:t>
            </a:r>
            <a:r>
              <a:rPr lang="en-US" altLang="ja-JP" dirty="0"/>
              <a:t>are reciprocal:</a:t>
            </a:r>
          </a:p>
          <a:p>
            <a:pPr marL="0" indent="0">
              <a:buNone/>
            </a:pPr>
            <a:r>
              <a:rPr lang="en-US" altLang="ja-JP" dirty="0"/>
              <a:t>g(</a:t>
            </a:r>
            <a:r>
              <a:rPr lang="en-US" altLang="ja-JP" dirty="0" err="1"/>
              <a:t>e</a:t>
            </a:r>
            <a:r>
              <a:rPr lang="en-US" altLang="ja-JP" baseline="-25000" dirty="0" err="1"/>
              <a:t>i</a:t>
            </a:r>
            <a:r>
              <a:rPr lang="en-US" altLang="ja-JP" dirty="0" err="1"/>
              <a:t>,e</a:t>
            </a:r>
            <a:r>
              <a:rPr lang="en-US" altLang="ja-JP" baseline="30000" dirty="0"/>
              <a:t>*j</a:t>
            </a:r>
            <a:r>
              <a:rPr lang="en-US" altLang="ja-JP" dirty="0"/>
              <a:t>)=</a:t>
            </a:r>
            <a:r>
              <a:rPr lang="el-GR" altLang="ja-JP" dirty="0"/>
              <a:t> δ</a:t>
            </a:r>
            <a:r>
              <a:rPr lang="en-US" altLang="ja-JP" baseline="-25000" dirty="0" err="1"/>
              <a:t>i</a:t>
            </a:r>
            <a:r>
              <a:rPr lang="en-US" altLang="ja-JP" baseline="30000" dirty="0" err="1"/>
              <a:t>j</a:t>
            </a:r>
            <a:r>
              <a:rPr lang="en-US" altLang="ja-JP" baseline="30000" dirty="0"/>
              <a:t> .  </a:t>
            </a:r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dirty="0" err="1"/>
              <a:t>Crouzeix</a:t>
            </a:r>
            <a:r>
              <a:rPr lang="en-US" altLang="ja-JP" dirty="0"/>
              <a:t> identity: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lang="en-US" altLang="ja-JP" dirty="0"/>
              <a:t>)</a:t>
            </a:r>
            <a:r>
              <a:rPr kumimoji="1" lang="en-US" altLang="ja-JP" sz="2800" dirty="0"/>
              <a:t>)=</a:t>
            </a:r>
            <a:r>
              <a:rPr kumimoji="1" lang="el-GR" altLang="ja-JP" sz="2800" dirty="0"/>
              <a:t> 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(</a:t>
            </a:r>
            <a:r>
              <a:rPr lang="el-GR" altLang="ja-JP" dirty="0"/>
              <a:t>η</a:t>
            </a:r>
            <a:r>
              <a:rPr kumimoji="1" lang="en-US" altLang="ja-JP" dirty="0"/>
              <a:t>)</a:t>
            </a:r>
            <a:r>
              <a:rPr kumimoji="1" lang="en-US" altLang="ja-JP" sz="2800" dirty="0"/>
              <a:t>)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F*(</a:t>
            </a:r>
            <a:r>
              <a:rPr lang="el-GR" altLang="ja-JP" dirty="0"/>
              <a:t>η</a:t>
            </a:r>
            <a:r>
              <a:rPr kumimoji="1" lang="en-US" altLang="ja-JP" sz="2800" dirty="0"/>
              <a:t>)=I</a:t>
            </a:r>
          </a:p>
          <a:p>
            <a:endParaRPr lang="en-US" altLang="ja-JP" dirty="0"/>
          </a:p>
          <a:p>
            <a:r>
              <a:rPr kumimoji="1" lang="en-US" altLang="ja-JP" sz="2800" dirty="0"/>
              <a:t>Riemannian manifold 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) is not flat with respect to the Levi-Civita connection </a:t>
            </a:r>
            <a:r>
              <a:rPr kumimoji="1" lang="el-GR" altLang="ja-JP" sz="2800" dirty="0"/>
              <a:t>∇</a:t>
            </a:r>
            <a:r>
              <a:rPr kumimoji="1" lang="en-US" altLang="ja-JP" sz="2800" baseline="30000" dirty="0"/>
              <a:t>g</a:t>
            </a:r>
            <a:r>
              <a:rPr kumimoji="1" lang="en-US" altLang="ja-JP" sz="2800" dirty="0"/>
              <a:t> induced by g</a:t>
            </a:r>
          </a:p>
          <a:p>
            <a:pPr marL="0" indent="0">
              <a:buNone/>
            </a:pPr>
            <a:endParaRPr lang="ja-JP" alt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1A648-F3C3-C394-B8C0-81FFFE5B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1" y="5466172"/>
            <a:ext cx="3436103" cy="1281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140-B17C-30D4-5C2F-224F78587466}"/>
              </a:ext>
            </a:extLst>
          </p:cNvPr>
          <p:cNvSpPr txBox="1"/>
          <p:nvPr/>
        </p:nvSpPr>
        <p:spPr>
          <a:xfrm>
            <a:off x="6534357" y="5886112"/>
            <a:ext cx="596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66FF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sz="2000" b="1" dirty="0">
                <a:solidFill>
                  <a:srgbClr val="FF66FF"/>
                </a:solidFill>
              </a:rPr>
              <a:t>-geodesic (length minimizing geodesic)</a:t>
            </a:r>
            <a:endParaRPr lang="ja-JP" altLang="en-US" sz="2000" b="1" dirty="0">
              <a:solidFill>
                <a:srgbClr val="FF66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67773-F372-243F-5E4E-5322F020FD97}"/>
              </a:ext>
            </a:extLst>
          </p:cNvPr>
          <p:cNvSpPr txBox="1"/>
          <p:nvPr/>
        </p:nvSpPr>
        <p:spPr>
          <a:xfrm>
            <a:off x="7958508" y="6474099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-geodesic (e-geodesic)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F4CC-82EF-4519-6288-3BC714944CD5}"/>
              </a:ext>
            </a:extLst>
          </p:cNvPr>
          <p:cNvSpPr txBox="1"/>
          <p:nvPr/>
        </p:nvSpPr>
        <p:spPr>
          <a:xfrm>
            <a:off x="6429253" y="5270451"/>
            <a:ext cx="426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l-GR" altLang="ja-JP" sz="2000" b="1" dirty="0">
                <a:solidFill>
                  <a:srgbClr val="0070C0"/>
                </a:solidFill>
              </a:rPr>
              <a:t>∇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*-geodesic (m-geodesic)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D3C170-61B6-5FFA-E78E-8FBC3A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D26A0-9BBD-19E9-939E-C6062171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25" y="2048187"/>
            <a:ext cx="1438275" cy="428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8A10-4BCE-0EA6-C746-96D587F43DB3}"/>
              </a:ext>
            </a:extLst>
          </p:cNvPr>
          <p:cNvSpPr txBox="1"/>
          <p:nvPr/>
        </p:nvSpPr>
        <p:spPr>
          <a:xfrm>
            <a:off x="8084634" y="209642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Hessian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0730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483-7C61-255B-A471-B896F3E3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3" y="-121258"/>
            <a:ext cx="1200230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and contrast functions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7F40-0073-CB89-AA80-7AF75DD3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057140"/>
            <a:ext cx="11593749" cy="839754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 strictly convex and smooth Legendre-type function induces a </a:t>
            </a:r>
            <a:r>
              <a:rPr kumimoji="1" lang="en-US" altLang="ja-JP" b="1" dirty="0">
                <a:solidFill>
                  <a:schemeClr val="accent4"/>
                </a:solidFill>
              </a:rPr>
              <a:t>dually flat space </a:t>
            </a:r>
            <a:r>
              <a:rPr kumimoji="1" lang="en-US" altLang="ja-JP" dirty="0"/>
              <a:t>also called a global Hessian manifold in diff. geo.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21F1-1211-EBCB-EE74-1576D8F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2504954"/>
            <a:ext cx="6773149" cy="31873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5B25F-5322-10A8-E033-F668FAB783B1}"/>
              </a:ext>
            </a:extLst>
          </p:cNvPr>
          <p:cNvSpPr txBox="1">
            <a:spLocks/>
          </p:cNvSpPr>
          <p:nvPr/>
        </p:nvSpPr>
        <p:spPr>
          <a:xfrm>
            <a:off x="164359" y="5789558"/>
            <a:ext cx="11890109" cy="10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Reciprocally, a dually flat space induces a class of equivalent pair of Legendre-type functions with dual Bregman/</a:t>
            </a:r>
            <a:r>
              <a:rPr lang="en-US" altLang="ja-JP" dirty="0" err="1"/>
              <a:t>Fenchel</a:t>
            </a:r>
            <a:r>
              <a:rPr lang="en-US" altLang="ja-JP" dirty="0"/>
              <a:t>-Young divergences. Bregman divergences = canonical divergences of dually flat spaces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2560-7416-A851-7126-4EF64F5D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67F4-3E55-5897-0F03-0637E80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33" y="1844080"/>
            <a:ext cx="70104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73D54-FB61-5F13-679C-7EB952BAA9BC}"/>
              </a:ext>
            </a:extLst>
          </p:cNvPr>
          <p:cNvSpPr txBox="1"/>
          <p:nvPr/>
        </p:nvSpPr>
        <p:spPr>
          <a:xfrm>
            <a:off x="157264" y="1896894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4F63-98BF-B252-E1F1-F3F8814D6240}"/>
              </a:ext>
            </a:extLst>
          </p:cNvPr>
          <p:cNvSpPr txBox="1"/>
          <p:nvPr/>
        </p:nvSpPr>
        <p:spPr>
          <a:xfrm>
            <a:off x="3900805" y="3371872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Product manifold</a:t>
            </a:r>
          </a:p>
          <a:p>
            <a:pPr algn="ctr"/>
            <a:r>
              <a:rPr kumimoji="1" lang="en-US" altLang="ja-JP" sz="1400" b="1" dirty="0">
                <a:solidFill>
                  <a:schemeClr val="accent4"/>
                </a:solidFill>
              </a:rPr>
              <a:t> view</a:t>
            </a:r>
            <a:endParaRPr kumimoji="1" lang="ja-JP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F2CFBA-C410-0F4C-B17C-2D10A2FC1FC1}"/>
              </a:ext>
            </a:extLst>
          </p:cNvPr>
          <p:cNvSpPr/>
          <p:nvPr/>
        </p:nvSpPr>
        <p:spPr>
          <a:xfrm>
            <a:off x="4399334" y="4014548"/>
            <a:ext cx="629866" cy="311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EE6A-071D-2561-655F-F2007F52B971}"/>
              </a:ext>
            </a:extLst>
          </p:cNvPr>
          <p:cNvSpPr txBox="1"/>
          <p:nvPr/>
        </p:nvSpPr>
        <p:spPr>
          <a:xfrm>
            <a:off x="7183677" y="3762913"/>
            <a:ext cx="496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Divergence =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Contrast function on product manifold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4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4F3-6457-5788-B302-9C2901B2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-77246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Monte Carlo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1221-3134-AD60-EE62-7112E36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992591"/>
            <a:ext cx="11675327" cy="4351338"/>
          </a:xfrm>
        </p:spPr>
        <p:txBody>
          <a:bodyPr/>
          <a:lstStyle/>
          <a:p>
            <a:r>
              <a:rPr kumimoji="1" lang="en-US" altLang="ja-JP" dirty="0"/>
              <a:t>In some cases, integral Bregman generators are not available in closed-form or </a:t>
            </a:r>
            <a:r>
              <a:rPr kumimoji="1" lang="en-US" altLang="ja-JP" b="1" dirty="0">
                <a:solidFill>
                  <a:schemeClr val="accent4"/>
                </a:solidFill>
              </a:rPr>
              <a:t>computationally intractable</a:t>
            </a:r>
            <a:r>
              <a:rPr kumimoji="1" lang="en-US" altLang="ja-JP" dirty="0"/>
              <a:t>. Examples: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Polynomial(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x),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 or </a:t>
            </a:r>
            <a:r>
              <a:rPr lang="en-US" altLang="ja-JP" b="1" dirty="0">
                <a:solidFill>
                  <a:srgbClr val="FF0000"/>
                </a:solidFill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el-GR" altLang="ja-JP" b="1" dirty="0">
                <a:solidFill>
                  <a:srgbClr val="FF0000"/>
                </a:solidFill>
              </a:rPr>
              <a:t>Σ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  </a:t>
            </a:r>
            <a:endParaRPr lang="en-US" altLang="ja-JP" dirty="0"/>
          </a:p>
          <a:p>
            <a:r>
              <a:rPr kumimoji="1" lang="en-US" altLang="ja-JP" dirty="0"/>
              <a:t>By MC importance sampling on the integral, get with high probability a convex function approximating the generator. Perform algorithms on this randomized Bregman manifolds to get </a:t>
            </a:r>
            <a:r>
              <a:rPr kumimoji="1" lang="en-US" altLang="ja-JP" dirty="0">
                <a:solidFill>
                  <a:schemeClr val="accent4"/>
                </a:solidFill>
              </a:rPr>
              <a:t>consistent algorithms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E5202-444C-F4A0-135C-8875060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7CADA-6093-07BB-7F2A-35807981A7EF}"/>
              </a:ext>
            </a:extLst>
          </p:cNvPr>
          <p:cNvSpPr txBox="1"/>
          <p:nvPr/>
        </p:nvSpPr>
        <p:spPr>
          <a:xfrm>
            <a:off x="359645" y="6239348"/>
            <a:ext cx="581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Monte Carlo information-geometric structures</a:t>
            </a:r>
          </a:p>
          <a:p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Geometric Structures of Information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(2019): 69-103.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8F1B3-94F2-CFAB-57B9-1FFDE47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0" y="3883907"/>
            <a:ext cx="6268645" cy="75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9368B-A234-A6EE-391B-04037425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0" y="5174579"/>
            <a:ext cx="5808089" cy="69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C8E1-CAB3-87A0-CA6F-CDD95A5B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12" y="3640442"/>
            <a:ext cx="4324350" cy="32175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C804DA-ADCF-D280-241E-CB56CECBC808}"/>
              </a:ext>
            </a:extLst>
          </p:cNvPr>
          <p:cNvSpPr/>
          <p:nvPr/>
        </p:nvSpPr>
        <p:spPr>
          <a:xfrm>
            <a:off x="1172340" y="4624951"/>
            <a:ext cx="1416205" cy="401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1949-CC98-F2D9-4AE8-3C5813D5E98A}"/>
              </a:ext>
            </a:extLst>
          </p:cNvPr>
          <p:cNvSpPr txBox="1"/>
          <p:nvPr/>
        </p:nvSpPr>
        <p:spPr>
          <a:xfrm>
            <a:off x="3051375" y="586540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Stochastic Bregman generator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05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CFD3-7B82-32C4-32AB-46A8D68F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5C4C-2E79-6A29-50D8-A85EE675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Comments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00A3-2E7A-1530-8CEE-174CEA0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05CE-B3D9-86AE-02E0-80FC664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0" y="2246772"/>
            <a:ext cx="7290260" cy="429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BC143-BA6A-6FB0-4B3E-65D2E86F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14312"/>
            <a:ext cx="11296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1DA-9D26-9B98-EB3E-0C6DB39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B5A7-859C-22A1-E600-2D54F66A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7050-3F8B-5D74-939D-0E3F948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5FCA-F67E-6775-243F-9E5A3DC5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52425"/>
            <a:ext cx="11229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0BCC4-1543-2937-4850-CC0770E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BBBCC-D038-2A61-4FC9-3E6027B8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237"/>
            <a:ext cx="11277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5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8357-50A1-6C09-6009-03FBB41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" y="-2121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A7E0-9C10-D074-92D6-C5A61B88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8" y="818477"/>
            <a:ext cx="11479924" cy="6155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Bregman divergences induce dually flat spaces for </a:t>
            </a:r>
            <a:r>
              <a:rPr kumimoji="1" lang="en-US" altLang="ja-JP" b="1" dirty="0">
                <a:solidFill>
                  <a:srgbClr val="FF0000"/>
                </a:solidFill>
              </a:rPr>
              <a:t>any</a:t>
            </a:r>
            <a:r>
              <a:rPr kumimoji="1" lang="en-US" altLang="ja-JP" dirty="0"/>
              <a:t> Legendre-type C</a:t>
            </a:r>
            <a:r>
              <a:rPr kumimoji="1" lang="en-US" altLang="ja-JP" baseline="30000" dirty="0"/>
              <a:t>3</a:t>
            </a:r>
            <a:r>
              <a:rPr kumimoji="1" lang="en-US" altLang="ja-JP" dirty="0"/>
              <a:t> strictly convex generator</a:t>
            </a:r>
            <a:endParaRPr lang="en-US" altLang="ja-JP" dirty="0"/>
          </a:p>
          <a:p>
            <a:r>
              <a:rPr kumimoji="1" lang="en-US" altLang="ja-JP" dirty="0"/>
              <a:t>When the generator is an integral from statistical models, we can </a:t>
            </a:r>
            <a:r>
              <a:rPr kumimoji="1" lang="en-US" altLang="ja-JP" b="1" dirty="0">
                <a:solidFill>
                  <a:srgbClr val="FF0000"/>
                </a:solidFill>
              </a:rPr>
              <a:t>reconstruct a statistical divergence</a:t>
            </a:r>
            <a:r>
              <a:rPr kumimoji="1" lang="en-US" altLang="ja-JP" dirty="0"/>
              <a:t>:</a:t>
            </a:r>
          </a:p>
          <a:p>
            <a:pPr marL="0" indent="0">
              <a:buNone/>
            </a:pPr>
            <a:r>
              <a:rPr lang="en-US" altLang="ja-JP" sz="2000" dirty="0"/>
              <a:t>    -Reverse KLD from cumulant function of exponential families, rev </a:t>
            </a:r>
            <a:r>
              <a:rPr lang="en-US" altLang="ja-JP" sz="2000" dirty="0" err="1"/>
              <a:t>ext</a:t>
            </a:r>
            <a:r>
              <a:rPr lang="en-US" altLang="ja-JP" sz="2000" dirty="0"/>
              <a:t> KLD from partition function</a:t>
            </a:r>
          </a:p>
          <a:p>
            <a:pPr marL="0" indent="0">
              <a:buNone/>
            </a:pPr>
            <a:r>
              <a:rPr kumimoji="1" lang="en-US" altLang="ja-JP" sz="2000" dirty="0"/>
              <a:t>    -KLD from negentropy of  mixture families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kumimoji="1" lang="en-US" altLang="ja-JP" dirty="0"/>
              <a:t>Jensen-Shannon centroid on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manifold </a:t>
            </a:r>
            <a:r>
              <a:rPr kumimoji="1" lang="en-US" altLang="ja-JP" dirty="0"/>
              <a:t>using concave-convex algorithm</a:t>
            </a:r>
          </a:p>
          <a:p>
            <a:r>
              <a:rPr lang="en-US" altLang="ja-JP" dirty="0"/>
              <a:t>Chernoff information on </a:t>
            </a:r>
            <a:r>
              <a:rPr lang="en-US" altLang="ja-JP" b="1" dirty="0">
                <a:solidFill>
                  <a:srgbClr val="FF0000"/>
                </a:solidFill>
              </a:rPr>
              <a:t>exponential family manifold </a:t>
            </a:r>
            <a:r>
              <a:rPr lang="en-US" altLang="ja-JP" dirty="0"/>
              <a:t>using exact geometric characterization ``Chernoff point’’ = unique intersection of primal geodesic with dual bisector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Define Bregman divergences with respect to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(M,N)-convexity</a:t>
            </a:r>
            <a:r>
              <a:rPr kumimoji="1" lang="en-US" altLang="ja-JP" dirty="0"/>
              <a:t>: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rgbClr val="FF0000"/>
                </a:solidFill>
              </a:rPr>
              <a:t>(M,N)- Bregman divergences as conformal Bregman divergences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Duality and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conjugacies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(convex duality, reference/representation </a:t>
            </a:r>
            <a:r>
              <a:rPr kumimoji="1" lang="en-US" altLang="ja-JP" dirty="0" err="1"/>
              <a:t>biduality</a:t>
            </a:r>
            <a:r>
              <a:rPr kumimoji="1" lang="en-US" altLang="ja-JP" dirty="0"/>
              <a:t>, connection duality) </a:t>
            </a:r>
            <a:r>
              <a:rPr lang="en-US" altLang="ja-JP" dirty="0"/>
              <a:t>are</a:t>
            </a:r>
            <a:r>
              <a:rPr kumimoji="1" lang="en-US" altLang="ja-JP" dirty="0"/>
              <a:t> at the heart of information geometry!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BA54-6FDD-2026-51B1-BFC8EC39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335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27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3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4B2F-35EB-CDEF-89D2-CD2A30A2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3" y="1825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Total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C398-FDE7-2804-81FE-A1619E6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ADC89-5C25-C55C-0EE0-F79B1EF10F3C}"/>
              </a:ext>
            </a:extLst>
          </p:cNvPr>
          <p:cNvSpPr txBox="1"/>
          <p:nvPr/>
        </p:nvSpPr>
        <p:spPr>
          <a:xfrm>
            <a:off x="3880625" y="6488668"/>
            <a:ext cx="9004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Total Bregman Divergence and its Applications to Shape Retrieval, 2010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56C4-5AEE-C431-6441-BD31601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" y="1053384"/>
            <a:ext cx="8726642" cy="4027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B3219-0D0F-8603-23C2-9437FE1FA4D3}"/>
              </a:ext>
            </a:extLst>
          </p:cNvPr>
          <p:cNvSpPr txBox="1"/>
          <p:nvPr/>
        </p:nvSpPr>
        <p:spPr>
          <a:xfrm>
            <a:off x="302942" y="5081065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Invariant to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Robust clustering with respect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Conformal Bregman divergence</a:t>
            </a:r>
            <a:endParaRPr kumimoji="1" lang="ja-JP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DF0FAE-8AF9-B66A-1369-AE15E12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3" y="216095"/>
            <a:ext cx="5128100" cy="943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1B0DE-4787-6A22-A762-0E9F0663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6" y="4962279"/>
            <a:ext cx="5756397" cy="13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1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7492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251-C954-1930-CF8E-A9407D1A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CA65-2E71-BD28-E2D1-814B83EB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EE1AF-6849-E849-3299-D5F1CFCE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7" name="Picture 2" descr="MiniBBall | Computing the Exact Smallest Enclosing Bregman Balls in Java by  F. Nielsen and R. Nock">
            <a:extLst>
              <a:ext uri="{FF2B5EF4-FFF2-40B4-BE49-F238E27FC236}">
                <a16:creationId xmlns:a16="http://schemas.microsoft.com/office/drawing/2014/main" id="{B40B25B1-09C9-C4D4-3823-6A708FAE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4" y="1027906"/>
            <a:ext cx="7567785" cy="52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70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E34B-519D-2A73-159C-7E370BD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1219199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Visual interpretation of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-Young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PDF] Statistical Divergences between Densities of Truncated ...">
            <a:extLst>
              <a:ext uri="{FF2B5EF4-FFF2-40B4-BE49-F238E27FC236}">
                <a16:creationId xmlns:a16="http://schemas.microsoft.com/office/drawing/2014/main" id="{49F67EB6-6924-CD79-62FD-B167B9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7" y="1396491"/>
            <a:ext cx="925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F90D4-A137-70D5-DF62-B58BAFBE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9904-C10E-80D4-2A2E-49F2E6F86884}"/>
              </a:ext>
            </a:extLst>
          </p:cNvPr>
          <p:cNvSpPr txBox="1"/>
          <p:nvPr/>
        </p:nvSpPr>
        <p:spPr>
          <a:xfrm>
            <a:off x="9053395" y="272205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 strictly convex</a:t>
            </a:r>
          </a:p>
          <a:p>
            <a:r>
              <a:rPr lang="en-US" altLang="ja-JP" dirty="0"/>
              <a:t>F’’&gt;0</a:t>
            </a:r>
          </a:p>
          <a:p>
            <a:r>
              <a:rPr kumimoji="1" lang="en-US" altLang="ja-JP" dirty="0"/>
              <a:t>F’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↗</a:t>
            </a:r>
            <a:r>
              <a:rPr kumimoji="1" lang="en-US" altLang="ja-JP" dirty="0"/>
              <a:t>  strictly increasing</a:t>
            </a:r>
            <a:endParaRPr kumimoji="1" lang="ja-JP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44B18-1E2D-3C8C-0A07-76C909217922}"/>
              </a:ext>
            </a:extLst>
          </p:cNvPr>
          <p:cNvCxnSpPr>
            <a:cxnSpLocks/>
          </p:cNvCxnSpPr>
          <p:nvPr/>
        </p:nvCxnSpPr>
        <p:spPr>
          <a:xfrm flipH="1" flipV="1">
            <a:off x="5731727" y="3183719"/>
            <a:ext cx="3686873" cy="219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68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A71C-DE54-E199-98B3-6A4F8DFF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Invariance of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F4F6-91D1-BB62-BD09-343CB17C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7" y="1343818"/>
            <a:ext cx="10515600" cy="4351338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CF991-6324-457C-0636-61188567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579ED-D452-1993-2966-A75A13CE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972" y="957829"/>
            <a:ext cx="1461891" cy="20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9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(1967)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91" y="985711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 </a:t>
            </a:r>
            <a:r>
              <a:rPr lang="en-US" altLang="ja-JP" i="0" dirty="0">
                <a:solidFill>
                  <a:srgbClr val="373637"/>
                </a:solidFill>
                <a:effectLst/>
              </a:rPr>
              <a:t>defined by</a:t>
            </a:r>
            <a:endParaRPr lang="en-US" altLang="ja-JP" dirty="0">
              <a:solidFill>
                <a:srgbClr val="373637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22199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3185160"/>
            <a:ext cx="1213104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non-negative because = remainder of Taylor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order expansion: </a:t>
            </a:r>
          </a:p>
          <a:p>
            <a:r>
              <a:rPr lang="en-US" altLang="ja-JP" sz="2400" dirty="0"/>
              <a:t>                 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n-US" altLang="ja-JP" sz="2400" dirty="0"/>
              <a:t>)= F(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aseline="-25000" dirty="0"/>
              <a:t>2</a:t>
            </a:r>
            <a:r>
              <a:rPr lang="en-US" altLang="ja-JP" sz="2400" dirty="0"/>
              <a:t>)+&lt;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1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-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baseline="-25000" dirty="0">
                <a:effectLst/>
              </a:rPr>
              <a:t>2 ,</a:t>
            </a:r>
            <a:r>
              <a:rPr lang="el-GR" altLang="ja-JP" sz="2400" b="0" i="0" dirty="0">
                <a:solidFill>
                  <a:srgbClr val="DF000F"/>
                </a:solidFill>
                <a:effectLst/>
              </a:rPr>
              <a:t> </a:t>
            </a:r>
            <a:r>
              <a:rPr lang="el-GR" altLang="ja-JP" sz="2400" i="0" dirty="0">
                <a:effectLst/>
              </a:rPr>
              <a:t>∇</a:t>
            </a:r>
            <a:r>
              <a:rPr lang="en-US" altLang="ja-JP" sz="2400" i="0" dirty="0">
                <a:effectLst/>
              </a:rPr>
              <a:t>F(</a:t>
            </a:r>
            <a:r>
              <a:rPr lang="el-GR" altLang="ja-JP" sz="2400" i="0" dirty="0">
                <a:effectLst/>
              </a:rPr>
              <a:t>θ</a:t>
            </a:r>
            <a:r>
              <a:rPr lang="en-US" altLang="ja-JP" sz="2400" i="0" baseline="-25000" dirty="0">
                <a:effectLst/>
              </a:rPr>
              <a:t>2</a:t>
            </a:r>
            <a:r>
              <a:rPr lang="en-US" altLang="ja-JP" sz="2400" i="0" dirty="0">
                <a:effectLst/>
              </a:rPr>
              <a:t>)</a:t>
            </a:r>
            <a:r>
              <a:rPr lang="en-US" altLang="ja-JP" sz="2400" b="0" i="0" baseline="-25000" dirty="0">
                <a:effectLst/>
              </a:rPr>
              <a:t> </a:t>
            </a:r>
            <a:r>
              <a:rPr lang="en-US" altLang="ja-JP" sz="2400" dirty="0"/>
              <a:t>&gt;+ </a:t>
            </a:r>
            <a:r>
              <a:rPr lang="en-US" altLang="ja-JP" sz="2400" b="1" dirty="0" err="1">
                <a:solidFill>
                  <a:schemeClr val="accent1"/>
                </a:solidFill>
              </a:rPr>
              <a:t>Remainder</a:t>
            </a:r>
            <a:r>
              <a:rPr lang="en-US" altLang="ja-JP" sz="2400" b="1" baseline="-25000" dirty="0" err="1">
                <a:solidFill>
                  <a:schemeClr val="accent1"/>
                </a:solidFill>
              </a:rPr>
              <a:t>F</a:t>
            </a:r>
            <a:r>
              <a:rPr lang="en-US" altLang="ja-JP" sz="2400" b="1" dirty="0">
                <a:solidFill>
                  <a:schemeClr val="accent1"/>
                </a:solidFill>
              </a:rPr>
              <a:t>(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1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</a:rPr>
              <a:t>:</a:t>
            </a:r>
            <a:r>
              <a:rPr lang="el-GR" altLang="ja-JP" sz="2400" b="1" i="0" dirty="0">
                <a:solidFill>
                  <a:schemeClr val="accent1"/>
                </a:solidFill>
                <a:effectLst/>
              </a:rPr>
              <a:t> θ</a:t>
            </a:r>
            <a:r>
              <a:rPr lang="en-US" altLang="ja-JP" sz="2400" b="1" i="0" baseline="-25000" dirty="0">
                <a:solidFill>
                  <a:schemeClr val="accent1"/>
                </a:solidFill>
                <a:effectLst/>
              </a:rPr>
              <a:t>2</a:t>
            </a:r>
            <a:r>
              <a:rPr lang="en-US" altLang="ja-JP" sz="24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ja-JP" sz="2400" dirty="0"/>
              <a:t>         BD = exact Lagrange  remainder = a quadratic distance: </a:t>
            </a:r>
          </a:p>
          <a:p>
            <a:r>
              <a:rPr lang="en-US" altLang="ja-JP" sz="2000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LagrangeRemainder</a:t>
            </a:r>
            <a:r>
              <a:rPr lang="en-US" altLang="ja-JP" sz="2000" b="1" baseline="-25000" dirty="0" err="1">
                <a:solidFill>
                  <a:schemeClr val="accent1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chemeClr val="accent1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dirty="0">
                <a:solidFill>
                  <a:schemeClr val="accent1"/>
                </a:solidFill>
                <a:highlight>
                  <a:srgbClr val="FFFF00"/>
                </a:highlight>
              </a:rPr>
              <a:t>)=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½ 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2000" b="1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∇</a:t>
            </a:r>
            <a:r>
              <a:rPr lang="en-US" altLang="ja-JP" sz="2000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F(</a:t>
            </a:r>
            <a:r>
              <a:rPr lang="el-GR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ξ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-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sz="2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 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sz="2000" b="1" i="0" dirty="0">
                <a:effectLst/>
                <a:highlight>
                  <a:srgbClr val="FFFF00"/>
                </a:highlight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B</a:t>
            </a:r>
            <a:r>
              <a:rPr lang="en-US" altLang="ja-JP" sz="2000" b="1" baseline="-25000" dirty="0">
                <a:highlight>
                  <a:srgbClr val="FFFF00"/>
                </a:highlight>
              </a:rPr>
              <a:t>F</a:t>
            </a:r>
            <a:r>
              <a:rPr lang="en-US" altLang="ja-JP" sz="2000" b="1" dirty="0">
                <a:highlight>
                  <a:srgbClr val="FFFF00"/>
                </a:highlight>
              </a:rPr>
              <a:t>(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000" b="1" dirty="0">
                <a:highlight>
                  <a:srgbClr val="FFFF00"/>
                </a:highlight>
              </a:rPr>
              <a:t>:</a:t>
            </a:r>
            <a:r>
              <a:rPr lang="el-GR" altLang="ja-JP" sz="2000" b="1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000" b="1" i="0" baseline="-25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000" b="1" dirty="0">
                <a:highlight>
                  <a:srgbClr val="FFFF00"/>
                </a:highlight>
              </a:rPr>
              <a:t>)</a:t>
            </a:r>
            <a:r>
              <a:rPr lang="en-US" altLang="ja-JP" sz="2000" b="1" dirty="0"/>
              <a:t>  </a:t>
            </a:r>
            <a:r>
              <a:rPr lang="en-US" altLang="ja-JP" sz="1600" dirty="0"/>
              <a:t>for some </a:t>
            </a:r>
            <a:r>
              <a:rPr lang="el-GR" altLang="ja-JP" sz="1600" dirty="0"/>
              <a:t>ξ</a:t>
            </a:r>
            <a:r>
              <a:rPr lang="ja-JP" altLang="en-US" sz="1600" b="0" i="0" dirty="0">
                <a:effectLst/>
                <a:latin typeface="Source Sans Pro" panose="020B0503030403020204" pitchFamily="34" charset="0"/>
              </a:rPr>
              <a:t> ∈ </a:t>
            </a:r>
            <a:r>
              <a:rPr lang="en-US" altLang="ja-JP" sz="1600" b="0" i="0" dirty="0">
                <a:effectLst/>
                <a:latin typeface="Source Sans Pro" panose="020B0503030403020204" pitchFamily="34" charset="0"/>
              </a:rPr>
              <a:t>[</a:t>
            </a:r>
            <a:r>
              <a:rPr lang="el-GR" altLang="ja-JP" sz="1600" b="0" i="0" dirty="0">
                <a:effectLst/>
              </a:rPr>
              <a:t>θ</a:t>
            </a:r>
            <a:r>
              <a:rPr lang="en-US" altLang="ja-JP" sz="1600" b="0" i="0" baseline="-25000" dirty="0">
                <a:effectLst/>
              </a:rPr>
              <a:t>1</a:t>
            </a:r>
            <a:r>
              <a:rPr lang="el-GR" altLang="ja-JP" sz="1600" b="0" i="0" dirty="0">
                <a:effectLst/>
              </a:rPr>
              <a:t> θ</a:t>
            </a:r>
            <a:r>
              <a:rPr lang="en-US" altLang="ja-JP" sz="1600" b="0" i="0" baseline="-25000" dirty="0">
                <a:effectLst/>
              </a:rPr>
              <a:t>2 </a:t>
            </a:r>
            <a:r>
              <a:rPr lang="en-US" altLang="ja-JP" sz="1600" b="0" i="0" dirty="0">
                <a:effectLst/>
                <a:latin typeface="Source Sans Pro" panose="020B0503030403020204" pitchFamily="34" charset="0"/>
              </a:rPr>
              <a:t>]</a:t>
            </a:r>
            <a:endParaRPr lang="en-US" altLang="ja-JP" sz="2000" b="0" i="0" dirty="0">
              <a:effectLst/>
              <a:latin typeface="Source Sans Pro" panose="020B0503030403020204" pitchFamily="34" charset="0"/>
            </a:endParaRPr>
          </a:p>
          <a:p>
            <a:endParaRPr lang="en-US" altLang="ja-JP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</a:t>
            </a:r>
            <a:r>
              <a:rPr lang="en-US" altLang="ja-JP" sz="2400" i="1" dirty="0"/>
              <a:t>never metrics </a:t>
            </a:r>
            <a:r>
              <a:rPr lang="en-US" altLang="ja-JP" sz="2400" dirty="0"/>
              <a:t>and </a:t>
            </a:r>
            <a:r>
              <a:rPr lang="en-US" altLang="ja-JP" sz="2400" i="1" dirty="0"/>
              <a:t>only symmetric for generalized quadratic distance</a:t>
            </a:r>
          </a:p>
          <a:p>
            <a:r>
              <a:rPr lang="en-US" altLang="ja-JP" sz="2400" dirty="0"/>
              <a:t>      F</a:t>
            </a:r>
            <a:r>
              <a:rPr lang="en-US" altLang="ja-JP" sz="2400" baseline="-25000" dirty="0"/>
              <a:t>Q</a:t>
            </a:r>
            <a:r>
              <a:rPr lang="en-US" altLang="ja-JP" sz="2400" dirty="0"/>
              <a:t>(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b="0" i="0" dirty="0">
                <a:effectLst/>
              </a:rPr>
              <a:t>½ </a:t>
            </a:r>
            <a:r>
              <a:rPr lang="el-GR" altLang="ja-JP" sz="2400" b="0" i="0" dirty="0">
                <a:effectLst/>
              </a:rPr>
              <a:t>θ</a:t>
            </a:r>
            <a:r>
              <a:rPr lang="en-US" altLang="ja-JP" sz="2400" b="0" i="0" baseline="30000" dirty="0">
                <a:effectLst/>
              </a:rPr>
              <a:t>T</a:t>
            </a:r>
            <a:r>
              <a:rPr lang="el-GR" altLang="ja-JP" sz="2400" b="0" i="0" dirty="0">
                <a:effectLst/>
              </a:rPr>
              <a:t> </a:t>
            </a:r>
            <a:r>
              <a:rPr lang="en-US" altLang="ja-JP" sz="2400" dirty="0"/>
              <a:t>Q</a:t>
            </a:r>
            <a:r>
              <a:rPr lang="el-GR" altLang="ja-JP" sz="2400" b="0" i="0" dirty="0">
                <a:effectLst/>
              </a:rPr>
              <a:t> θ</a:t>
            </a:r>
            <a:r>
              <a:rPr lang="en-US" altLang="ja-JP" sz="2400" b="0" i="0" dirty="0">
                <a:effectLst/>
              </a:rPr>
              <a:t>, where  Q is symmetric positive-definite matrix</a:t>
            </a:r>
            <a:endParaRPr lang="en-US" altLang="ja-JP" sz="2400" dirty="0">
              <a:solidFill>
                <a:srgbClr val="DF000F"/>
              </a:solidFill>
            </a:endParaRPr>
          </a:p>
          <a:p>
            <a:r>
              <a:rPr lang="en-US" altLang="ja-JP" sz="2400" b="0" i="0" dirty="0">
                <a:effectLst/>
              </a:rPr>
              <a:t>                                                            </a:t>
            </a:r>
            <a:r>
              <a:rPr lang="en-US" altLang="ja-JP" sz="2000" b="0" i="0" dirty="0">
                <a:effectLst/>
              </a:rPr>
              <a:t>Q=I, squared Euclidean distance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BDs are popular! 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117953" y="2186015"/>
            <a:ext cx="3074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sz="1200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  <a:r>
              <a:rPr lang="en-US" altLang="ja-JP" sz="12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sz="120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sz="120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03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5E2-2667-C2F6-E4F6-3ED7596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07" y="-77803"/>
            <a:ext cx="11753386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Bregman-type divergences measuring convexity gaps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C51-F56E-4382-E8EA-709CD9C9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0E72-78FB-FF1F-4526-8AFF8845EFB8}"/>
              </a:ext>
            </a:extLst>
          </p:cNvPr>
          <p:cNvSpPr txBox="1"/>
          <p:nvPr/>
        </p:nvSpPr>
        <p:spPr>
          <a:xfrm>
            <a:off x="6932591" y="6486581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Bregman chord divergence, 1810.09113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7576B-61E5-C237-BC1C-B0BEE83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41"/>
            <a:ext cx="6463857" cy="434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0200-03F3-C9E9-56E5-8E33AF6102EE}"/>
              </a:ext>
            </a:extLst>
          </p:cNvPr>
          <p:cNvSpPr txBox="1"/>
          <p:nvPr/>
        </p:nvSpPr>
        <p:spPr>
          <a:xfrm>
            <a:off x="219307" y="5686807"/>
            <a:ext cx="11883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When α → β, 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chord divergences  </a:t>
            </a:r>
            <a:r>
              <a:rPr kumimoji="1" lang="en-US" altLang="ja-JP" sz="2400" dirty="0"/>
              <a:t>→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tangent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C1ABB-B970-178F-E7F2-9EC07F9F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32" y="3352849"/>
            <a:ext cx="3652646" cy="22066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5F9FB1-E985-A46E-FF9B-530891256D12}"/>
              </a:ext>
            </a:extLst>
          </p:cNvPr>
          <p:cNvSpPr/>
          <p:nvPr/>
        </p:nvSpPr>
        <p:spPr>
          <a:xfrm>
            <a:off x="6458081" y="3608320"/>
            <a:ext cx="1510990" cy="104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/>
              <a:t>α → β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785-B5C4-8A0B-AC59-86A30713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3" y="919468"/>
            <a:ext cx="3804693" cy="2044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D344E-9229-E0D9-81CD-E60E9157B949}"/>
              </a:ext>
            </a:extLst>
          </p:cNvPr>
          <p:cNvSpPr txBox="1"/>
          <p:nvPr/>
        </p:nvSpPr>
        <p:spPr>
          <a:xfrm>
            <a:off x="9238787" y="4986181"/>
            <a:ext cx="6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α</a:t>
            </a:r>
            <a:endParaRPr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39E08-6A91-71DD-E506-BD92E17D0AF5}"/>
              </a:ext>
            </a:extLst>
          </p:cNvPr>
          <p:cNvSpPr txBox="1"/>
          <p:nvPr/>
        </p:nvSpPr>
        <p:spPr>
          <a:xfrm>
            <a:off x="2118733" y="6053509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r>
              <a:rPr kumimoji="1" lang="en-US" altLang="ja-JP" sz="2400" dirty="0"/>
              <a:t>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Bregman secant divergences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5A165-89A6-A5E7-0E4E-14A5742D7274}"/>
              </a:ext>
            </a:extLst>
          </p:cNvPr>
          <p:cNvSpPr txBox="1"/>
          <p:nvPr/>
        </p:nvSpPr>
        <p:spPr>
          <a:xfrm>
            <a:off x="1392407" y="4986181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No gradient </a:t>
            </a:r>
            <a:r>
              <a:rPr lang="el-GR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∇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</a:t>
            </a:r>
            <a:r>
              <a:rPr lang="en-US" altLang="ja-JP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required!</a:t>
            </a:r>
            <a:endParaRPr kumimoji="1"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711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exponential family like Gaussians,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reverse Bregman divergence</a:t>
            </a:r>
            <a:r>
              <a:rPr kumimoji="1" lang="en-US" altLang="ja-JP" dirty="0"/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dirty="0">
                <a:solidFill>
                  <a:schemeClr val="accent4"/>
                </a:solidFill>
              </a:rPr>
              <a:t>*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14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AC22-B31A-8F7D-005F-90E629D7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-4507"/>
            <a:ext cx="11150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My first encounter with Bregman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4B2-C4E6-2303-E148-BC077B12D678}"/>
              </a:ext>
            </a:extLst>
          </p:cNvPr>
          <p:cNvSpPr txBox="1"/>
          <p:nvPr/>
        </p:nvSpPr>
        <p:spPr>
          <a:xfrm>
            <a:off x="1005840" y="6488668"/>
            <a:ext cx="1181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SIAM International Conference on Data Mining, Lake Buena Vista, Florida, USA, April 22-24, 2004. </a:t>
            </a:r>
          </a:p>
        </p:txBody>
      </p:sp>
      <p:pic>
        <p:nvPicPr>
          <p:cNvPr id="1026" name="Picture 2" descr="Proceedings of the Fourth SIAM International Conference on Data Mining  (Proceedings in Applied Mathematics, Series Number 117): Berry, Michael W.,  Dayal, Umeshwar, Kamath, Chandrika, Skillicorn, David: 9780898715682:  Amazon.com: Books">
            <a:extLst>
              <a:ext uri="{FF2B5EF4-FFF2-40B4-BE49-F238E27FC236}">
                <a16:creationId xmlns:a16="http://schemas.microsoft.com/office/drawing/2014/main" id="{509106A3-9334-6630-519A-B4511032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7" y="1486803"/>
            <a:ext cx="3460970" cy="45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0BB86-C1DE-FB8F-9A8B-8989A52820E3}"/>
              </a:ext>
            </a:extLst>
          </p:cNvPr>
          <p:cNvSpPr txBox="1"/>
          <p:nvPr/>
        </p:nvSpPr>
        <p:spPr>
          <a:xfrm>
            <a:off x="3999450" y="5694362"/>
            <a:ext cx="8101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Arindam Banerjee, Srujana Merugu, Inderjit S. Dhillon, Joydeep Ghosh:</a:t>
            </a:r>
          </a:p>
          <a:p>
            <a:r>
              <a:rPr lang="ja-JP" altLang="en-US" b="1" dirty="0">
                <a:solidFill>
                  <a:schemeClr val="accent6"/>
                </a:solidFill>
              </a:rPr>
              <a:t>Clustering with Bregman Divergences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7180B-016D-34D5-193A-3A113828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71" y="1639500"/>
            <a:ext cx="6764601" cy="40548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266B-8F5D-FBB3-53AF-B393CBA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243AD-91EE-4977-21EC-5B2EBFB9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72" y="957829"/>
            <a:ext cx="1461891" cy="2038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72CDB-48CB-5514-54FD-34B4B3426ACC}"/>
              </a:ext>
            </a:extLst>
          </p:cNvPr>
          <p:cNvSpPr txBox="1"/>
          <p:nvPr/>
        </p:nvSpPr>
        <p:spPr>
          <a:xfrm>
            <a:off x="392969" y="55067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bg1"/>
                </a:solidFill>
              </a:rPr>
              <a:t>SDM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69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11338</TotalTime>
  <Words>6344</Words>
  <Application>Microsoft Office PowerPoint</Application>
  <PresentationFormat>Widescreen</PresentationFormat>
  <Paragraphs>775</Paragraphs>
  <Slides>64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-apple-system</vt:lpstr>
      <vt:lpstr>Google Sans</vt:lpstr>
      <vt:lpstr>Inter</vt:lpstr>
      <vt:lpstr>游ゴシック</vt:lpstr>
      <vt:lpstr>游ゴシック Light</vt:lpstr>
      <vt:lpstr>Arial</vt:lpstr>
      <vt:lpstr>Arial</vt:lpstr>
      <vt:lpstr>Georgia</vt:lpstr>
      <vt:lpstr>Source Sans Pro</vt:lpstr>
      <vt:lpstr>Verdana</vt:lpstr>
      <vt:lpstr>Office Theme</vt:lpstr>
      <vt:lpstr>PowerPoint Presentation</vt:lpstr>
      <vt:lpstr>PowerPoint Presentation</vt:lpstr>
      <vt:lpstr>Bregman divergence  (1960’s)</vt:lpstr>
      <vt:lpstr>Bregman divergence: Taylor remainder</vt:lpstr>
      <vt:lpstr>How can we measure other convexity gaps in graphs?</vt:lpstr>
      <vt:lpstr>Total Bregman divergences</vt:lpstr>
      <vt:lpstr>Bregman-type divergences measuring convexity gaps</vt:lpstr>
      <vt:lpstr>Bregman divergences in machine learning</vt:lpstr>
      <vt:lpstr>My first encounter with Bregman divergences</vt:lpstr>
      <vt:lpstr>Duo Bregman divergences:  Generalize BDs with a pair of generators</vt:lpstr>
      <vt:lpstr>KLD between nested exponential families amount to duo Bregman divergences</vt:lpstr>
      <vt:lpstr>Application of duo Bregman divergences: Clustering distributions with different supports</vt:lpstr>
      <vt:lpstr>Convex duality via Legendre-Fenchel transform</vt:lpstr>
      <vt:lpstr>Solo and duo Fenchel-Young divergences</vt:lpstr>
      <vt:lpstr>PowerPoint Presentation</vt:lpstr>
      <vt:lpstr>PowerPoint Presentation</vt:lpstr>
      <vt:lpstr>PowerPoint Presentation</vt:lpstr>
      <vt:lpstr>Example: Bregman manifold of multivariate normals</vt:lpstr>
      <vt:lpstr>Fisher-Rao geodesics for d-variate normals</vt:lpstr>
      <vt:lpstr>Bregman manifolds and Bregman divergences</vt:lpstr>
      <vt:lpstr>Bregman divergences and Jensen divergences Cumulant functions/Partition functions</vt:lpstr>
      <vt:lpstr>KLD/α-Bhattacharyya ⇔ Bregman/Jensen divergences when considering exponential families, F cumulant function</vt:lpstr>
      <vt:lpstr>PowerPoint Presentation</vt:lpstr>
      <vt:lpstr>PowerPoint Presentation</vt:lpstr>
      <vt:lpstr>Information geometry in action!  (1/2)</vt:lpstr>
      <vt:lpstr>Dual geodesics and Fisher-Rao geodesics on the categorical manifold</vt:lpstr>
      <vt:lpstr>PowerPoint Presentation</vt:lpstr>
      <vt:lpstr>Jensen-Shannon centroid for mixtures</vt:lpstr>
      <vt:lpstr>Jensen-Bregman divergence</vt:lpstr>
      <vt:lpstr>PowerPoint Presentation</vt:lpstr>
      <vt:lpstr>Information geometry in action!  (2/2)</vt:lpstr>
      <vt:lpstr>PowerPoint Presentation</vt:lpstr>
      <vt:lpstr>Chernoff-Bregman divergence</vt:lpstr>
      <vt:lpstr>Categorical distributions: Both an exponential and a mixture family!</vt:lpstr>
      <vt:lpstr>Revisiting Chernoff information/Point</vt:lpstr>
      <vt:lpstr>Geometric mixture arc is a                1D likelihood ratio exponential family </vt:lpstr>
      <vt:lpstr>LREFs: EF cumulant function is always analytic</vt:lpstr>
      <vt:lpstr>Geometric interpretation for densities on L1(μ)</vt:lpstr>
      <vt:lpstr>PowerPoint Presentation</vt:lpstr>
      <vt:lpstr>Comparative convexity: (M,N)-convexity</vt:lpstr>
      <vt:lpstr>Comparative convexity wrt quasi-arithmetic means</vt:lpstr>
      <vt:lpstr>Generalizing Bregman divergences with (M,N)-convexity: (M,N)-Bregman divergences</vt:lpstr>
      <vt:lpstr>Generalizing Bregman divergences with quasi-arithmetic mean convexity</vt:lpstr>
      <vt:lpstr>(M,N)-convexity for convex-preserving deformations</vt:lpstr>
      <vt:lpstr>PowerPoint Presentation</vt:lpstr>
      <vt:lpstr>PowerPoint Presentation</vt:lpstr>
      <vt:lpstr>Thank you!</vt:lpstr>
      <vt:lpstr>Summary</vt:lpstr>
      <vt:lpstr>Multivariate Bregman divergence as families of univariate Bregman divergences</vt:lpstr>
      <vt:lpstr>Symmetrized Bregman divergences are not Bregman divergences except for quadratic distances   </vt:lpstr>
      <vt:lpstr>Bregman manifolds have Hessian metrics</vt:lpstr>
      <vt:lpstr>Bregman manifolds and contrast functions </vt:lpstr>
      <vt:lpstr>Monte Carlo Bregman divergences</vt:lpstr>
      <vt:lpstr>PowerPoint Presentation</vt:lpstr>
      <vt:lpstr>PowerPoint Presentation</vt:lpstr>
      <vt:lpstr>PowerPoint Presentation</vt:lpstr>
      <vt:lpstr>Summary</vt:lpstr>
      <vt:lpstr>PowerPoint Presentation</vt:lpstr>
      <vt:lpstr>Inductive matrix arithmetic-harmonic mean (AHM) </vt:lpstr>
      <vt:lpstr>Geometric interpretation of the AHM matrix mean</vt:lpstr>
      <vt:lpstr>PowerPoint Presentation</vt:lpstr>
      <vt:lpstr>Visual interpretation of Fenchel-Young divergences</vt:lpstr>
      <vt:lpstr>Invariance of Bregman divergences</vt:lpstr>
      <vt:lpstr>Bregman divergence  (1967)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74</cp:revision>
  <cp:lastPrinted>2024-06-05T05:54:08Z</cp:lastPrinted>
  <dcterms:created xsi:type="dcterms:W3CDTF">2024-06-03T06:16:47Z</dcterms:created>
  <dcterms:modified xsi:type="dcterms:W3CDTF">2024-06-13T10:07:36Z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2024-06-03T07:04:19Z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07dde04a-e7e1-4fb8-adab-19448ec72254</vt:lpwstr>
  </property>
  <property fmtid="{D5CDD505-2E9C-101B-9397-08002B2CF9AE}" pid="8" name="MSIP_Label_1f8e20e6-048a-4bad-a26b-318dd1cd4d47_ContentBits">
    <vt:lpwstr>0</vt:lpwstr>
  </property>
</Properties>
</file>